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Override17.xml" ContentType="application/vnd.openxmlformats-officedocument.themeOverrid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18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817" r:id="rId1"/>
    <p:sldMasterId id="2147484837" r:id="rId2"/>
  </p:sldMasterIdLst>
  <p:notesMasterIdLst>
    <p:notesMasterId r:id="rId47"/>
  </p:notesMasterIdLst>
  <p:handoutMasterIdLst>
    <p:handoutMasterId r:id="rId48"/>
  </p:handoutMasterIdLst>
  <p:sldIdLst>
    <p:sldId id="1878" r:id="rId3"/>
    <p:sldId id="2076137240" r:id="rId4"/>
    <p:sldId id="1879" r:id="rId5"/>
    <p:sldId id="4610" r:id="rId6"/>
    <p:sldId id="4371" r:id="rId7"/>
    <p:sldId id="1883" r:id="rId8"/>
    <p:sldId id="1908" r:id="rId9"/>
    <p:sldId id="1898" r:id="rId10"/>
    <p:sldId id="11829" r:id="rId11"/>
    <p:sldId id="2076137238" r:id="rId12"/>
    <p:sldId id="11834" r:id="rId13"/>
    <p:sldId id="11852" r:id="rId14"/>
    <p:sldId id="11835" r:id="rId15"/>
    <p:sldId id="11838" r:id="rId16"/>
    <p:sldId id="11839" r:id="rId17"/>
    <p:sldId id="11840" r:id="rId18"/>
    <p:sldId id="11841" r:id="rId19"/>
    <p:sldId id="11842" r:id="rId20"/>
    <p:sldId id="11843" r:id="rId21"/>
    <p:sldId id="11837" r:id="rId22"/>
    <p:sldId id="1910" r:id="rId23"/>
    <p:sldId id="1911" r:id="rId24"/>
    <p:sldId id="1913" r:id="rId25"/>
    <p:sldId id="1912" r:id="rId26"/>
    <p:sldId id="1914" r:id="rId27"/>
    <p:sldId id="1915" r:id="rId28"/>
    <p:sldId id="4609" r:id="rId29"/>
    <p:sldId id="4635" r:id="rId30"/>
    <p:sldId id="4612" r:id="rId31"/>
    <p:sldId id="4613" r:id="rId32"/>
    <p:sldId id="4614" r:id="rId33"/>
    <p:sldId id="4615" r:id="rId34"/>
    <p:sldId id="4616" r:id="rId35"/>
    <p:sldId id="4617" r:id="rId36"/>
    <p:sldId id="4618" r:id="rId37"/>
    <p:sldId id="4619" r:id="rId38"/>
    <p:sldId id="4620" r:id="rId39"/>
    <p:sldId id="4624" r:id="rId40"/>
    <p:sldId id="4625" r:id="rId41"/>
    <p:sldId id="4626" r:id="rId42"/>
    <p:sldId id="2076137239" r:id="rId43"/>
    <p:sldId id="4623" r:id="rId44"/>
    <p:sldId id="4628" r:id="rId45"/>
    <p:sldId id="1840" r:id="rId46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icrosoft Ignite Template" id="{888AB95E-1B7E-4E95-8F39-C5D0E8372BC2}">
          <p14:sldIdLst>
            <p14:sldId id="1878"/>
            <p14:sldId id="2076137240"/>
            <p14:sldId id="1879"/>
            <p14:sldId id="4610"/>
            <p14:sldId id="4371"/>
            <p14:sldId id="1883"/>
            <p14:sldId id="1908"/>
            <p14:sldId id="1898"/>
            <p14:sldId id="11829"/>
            <p14:sldId id="2076137238"/>
            <p14:sldId id="11834"/>
            <p14:sldId id="11852"/>
            <p14:sldId id="11835"/>
            <p14:sldId id="11838"/>
            <p14:sldId id="11839"/>
            <p14:sldId id="11840"/>
            <p14:sldId id="11841"/>
            <p14:sldId id="11842"/>
            <p14:sldId id="11843"/>
            <p14:sldId id="11837"/>
            <p14:sldId id="1910"/>
            <p14:sldId id="1911"/>
            <p14:sldId id="1913"/>
            <p14:sldId id="1912"/>
            <p14:sldId id="1914"/>
            <p14:sldId id="1915"/>
            <p14:sldId id="4609"/>
            <p14:sldId id="4635"/>
            <p14:sldId id="4612"/>
            <p14:sldId id="4613"/>
            <p14:sldId id="4614"/>
            <p14:sldId id="4615"/>
            <p14:sldId id="4616"/>
            <p14:sldId id="4617"/>
            <p14:sldId id="4618"/>
            <p14:sldId id="4619"/>
            <p14:sldId id="4620"/>
            <p14:sldId id="4624"/>
            <p14:sldId id="4625"/>
            <p14:sldId id="4626"/>
            <p14:sldId id="2076137239"/>
            <p14:sldId id="4623"/>
            <p14:sldId id="4628"/>
            <p14:sldId id="1840"/>
          </p14:sldIdLst>
        </p14:section>
        <p14:section name="Default Section" id="{9BF70EB5-4029-4AD1-B65B-E168A30B193D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1CADE4"/>
    <a:srgbClr val="009900"/>
    <a:srgbClr val="1E1EC2"/>
    <a:srgbClr val="BDBDBD"/>
    <a:srgbClr val="D83B01"/>
    <a:srgbClr val="D2D2D2"/>
    <a:srgbClr val="E6E6E6"/>
    <a:srgbClr val="FFB900"/>
    <a:srgbClr val="303030"/>
    <a:srgbClr val="7373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7273B3-4133-4502-A9EB-24CE8F8C6FDD}" v="3" dt="2021-05-13T09:36:30.8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8041" autoAdjust="0"/>
  </p:normalViewPr>
  <p:slideViewPr>
    <p:cSldViewPr snapToGrid="0">
      <p:cViewPr varScale="1">
        <p:scale>
          <a:sx n="111" d="100"/>
          <a:sy n="111" d="100"/>
        </p:scale>
        <p:origin x="37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notesMaster" Target="notesMasters/notesMaster1.xml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6.xml"/><Relationship Id="rId51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F9EC6-89FF-47E1-8594-1A32E3B45134}" type="datetime8">
              <a:rPr lang="en-US" smtClean="0">
                <a:latin typeface="Segoe UI" pitchFamily="34" charset="0"/>
              </a:rPr>
              <a:t>5/13/2021 6:36 AM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11.png>
</file>

<file path=ppt/media/image12.png>
</file>

<file path=ppt/media/image16.png>
</file>

<file path=ppt/media/image17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1783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F005E7-6EF0-4AA2-9B8B-D5E1791F5CC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20449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648DA8-055C-4E67-AE1C-DC4B0C9D58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103221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648DA8-055C-4E67-AE1C-DC4B0C9D58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59817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648DA8-055C-4E67-AE1C-DC4B0C9D58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98057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648DA8-055C-4E67-AE1C-DC4B0C9D58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93250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648DA8-055C-4E67-AE1C-DC4B0C9D58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53771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648DA8-055C-4E67-AE1C-DC4B0C9D58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908582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648DA8-055C-4E67-AE1C-DC4B0C9D58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98635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648DA8-055C-4E67-AE1C-DC4B0C9D58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26221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005E7-6EF0-4AA2-9B8B-D5E1791F5CC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14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9100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4158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591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3944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0148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9486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34716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6180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9435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23122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7712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0684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08380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2520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63900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74263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7606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61217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75853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42080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65345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0ECFDC7D-F4BE-4668-920D-08874925A5D7}" type="datetime8">
              <a:rPr lang="en-US" smtClean="0">
                <a:solidFill>
                  <a:prstClr val="black"/>
                </a:solidFill>
              </a:rPr>
              <a:t>5/13/2021 6:36 AM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44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41994292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8119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6180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rtl="0" font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493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4476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5/13/2021 6:36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557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8B44C4B-E218-4158-810E-47EF8FD635F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5/13/2021 6:36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67734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0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5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7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MS logo gray - EMF" descr="Microsoft logo, gray text version">
            <a:extLst>
              <a:ext uri="{FF2B5EF4-FFF2-40B4-BE49-F238E27FC236}">
                <a16:creationId xmlns:a16="http://schemas.microsoft.com/office/drawing/2014/main" id="{8804C2B3-3878-4889-940D-3F3386B9455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6080"/>
            <a:ext cx="1366440" cy="292608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8B2E4F62-54DC-4435-AA29-18599C177284}"/>
              </a:ext>
            </a:extLst>
          </p:cNvPr>
          <p:cNvSpPr/>
          <p:nvPr userDrawn="1"/>
        </p:nvSpPr>
        <p:spPr bwMode="gray">
          <a:xfrm>
            <a:off x="237060" y="1178193"/>
            <a:ext cx="11604624" cy="5393881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79111DE-B006-4BB2-9BD0-8D5712D8C2A9}"/>
              </a:ext>
            </a:extLst>
          </p:cNvPr>
          <p:cNvSpPr/>
          <p:nvPr userDrawn="1"/>
        </p:nvSpPr>
        <p:spPr bwMode="white">
          <a:xfrm>
            <a:off x="584200" y="1929897"/>
            <a:ext cx="6676335" cy="12105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 w="3175"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Microsoft Identity platform 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 w="3175"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Developer training</a:t>
            </a:r>
          </a:p>
        </p:txBody>
      </p:sp>
    </p:spTree>
    <p:extLst>
      <p:ext uri="{BB962C8B-B14F-4D97-AF65-F5344CB8AC3E}">
        <p14:creationId xmlns:p14="http://schemas.microsoft.com/office/powerpoint/2010/main" val="38420597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>
            <a:extLst>
              <a:ext uri="{FF2B5EF4-FFF2-40B4-BE49-F238E27FC236}">
                <a16:creationId xmlns:a16="http://schemas.microsoft.com/office/drawing/2014/main" id="{200F7B6E-608C-4712-A939-BEBE059E295A}"/>
              </a:ext>
            </a:extLst>
          </p:cNvPr>
          <p:cNvGrpSpPr/>
          <p:nvPr userDrawn="1"/>
        </p:nvGrpSpPr>
        <p:grpSpPr bwMode="ltGray">
          <a:xfrm>
            <a:off x="6256117" y="-21839"/>
            <a:ext cx="5932086" cy="6890047"/>
            <a:chOff x="6256117" y="-21839"/>
            <a:chExt cx="5932086" cy="6890047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DC5E8A2-8275-4F90-BA55-9B66D81C4A9F}"/>
                </a:ext>
              </a:extLst>
            </p:cNvPr>
            <p:cNvGrpSpPr/>
            <p:nvPr userDrawn="1"/>
          </p:nvGrpSpPr>
          <p:grpSpPr bwMode="ltGray">
            <a:xfrm>
              <a:off x="8507413" y="1457714"/>
              <a:ext cx="3680790" cy="5392441"/>
              <a:chOff x="8507413" y="1457714"/>
              <a:chExt cx="3680790" cy="5392441"/>
            </a:xfrm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6C563208-4732-48A3-81E6-533A2E2DD538}"/>
                  </a:ext>
                </a:extLst>
              </p:cNvPr>
              <p:cNvSpPr/>
              <p:nvPr/>
            </p:nvSpPr>
            <p:spPr bwMode="ltGray">
              <a:xfrm>
                <a:off x="8507413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DD0ADC22-C4D5-4BE8-99A8-91566ADDBF50}"/>
                  </a:ext>
                </a:extLst>
              </p:cNvPr>
              <p:cNvSpPr/>
              <p:nvPr/>
            </p:nvSpPr>
            <p:spPr bwMode="ltGray">
              <a:xfrm>
                <a:off x="9241444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91C4D457-0F93-4853-AB02-01C200DE6658}"/>
                  </a:ext>
                </a:extLst>
              </p:cNvPr>
              <p:cNvSpPr/>
              <p:nvPr/>
            </p:nvSpPr>
            <p:spPr bwMode="ltGray">
              <a:xfrm>
                <a:off x="8507413" y="3747272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E8D605B0-4DEE-4101-AC83-CD1D15D14DB9}"/>
                  </a:ext>
                </a:extLst>
              </p:cNvPr>
              <p:cNvSpPr/>
              <p:nvPr/>
            </p:nvSpPr>
            <p:spPr bwMode="ltGray">
              <a:xfrm>
                <a:off x="8507413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8234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2EF14ED5-2275-4C01-96DD-1D24FE9FD6EE}"/>
                  </a:ext>
                </a:extLst>
              </p:cNvPr>
              <p:cNvSpPr/>
              <p:nvPr/>
            </p:nvSpPr>
            <p:spPr bwMode="ltGray">
              <a:xfrm>
                <a:off x="9241444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8234"/>
                    </a:moveTo>
                    <a:lnTo>
                      <a:pt x="861536" y="1574959"/>
                    </a:lnTo>
                    <a:lnTo>
                      <a:pt x="861536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31E8C76-6A67-4E1C-BCC4-8D2ABCC0212A}"/>
                  </a:ext>
                </a:extLst>
              </p:cNvPr>
              <p:cNvSpPr/>
              <p:nvPr/>
            </p:nvSpPr>
            <p:spPr bwMode="ltGray">
              <a:xfrm>
                <a:off x="8513545" y="6444311"/>
                <a:ext cx="1467248" cy="400530"/>
              </a:xfrm>
              <a:custGeom>
                <a:avLst/>
                <a:gdLst>
                  <a:gd name="connsiteX0" fmla="*/ 855345 w 1709736"/>
                  <a:gd name="connsiteY0" fmla="*/ 934403 h 1040954"/>
                  <a:gd name="connsiteX1" fmla="*/ 1709737 w 1709736"/>
                  <a:gd name="connsiteY1" fmla="*/ 466725 h 1040954"/>
                  <a:gd name="connsiteX2" fmla="*/ 855345 w 1709736"/>
                  <a:gd name="connsiteY2" fmla="*/ 0 h 1040954"/>
                  <a:gd name="connsiteX3" fmla="*/ 0 w 1709736"/>
                  <a:gd name="connsiteY3" fmla="*/ 466725 h 1040954"/>
                  <a:gd name="connsiteX4" fmla="*/ 961897 w 1709736"/>
                  <a:gd name="connsiteY4" fmla="*/ 1040955 h 1040954"/>
                  <a:gd name="connsiteX0" fmla="*/ 855345 w 1709737"/>
                  <a:gd name="connsiteY0" fmla="*/ 934403 h 934403"/>
                  <a:gd name="connsiteX1" fmla="*/ 1709737 w 1709737"/>
                  <a:gd name="connsiteY1" fmla="*/ 466725 h 934403"/>
                  <a:gd name="connsiteX2" fmla="*/ 855345 w 1709737"/>
                  <a:gd name="connsiteY2" fmla="*/ 0 h 934403"/>
                  <a:gd name="connsiteX3" fmla="*/ 0 w 1709737"/>
                  <a:gd name="connsiteY3" fmla="*/ 466725 h 934403"/>
                  <a:gd name="connsiteX0" fmla="*/ 1709737 w 1709737"/>
                  <a:gd name="connsiteY0" fmla="*/ 466725 h 466725"/>
                  <a:gd name="connsiteX1" fmla="*/ 855345 w 1709737"/>
                  <a:gd name="connsiteY1" fmla="*/ 0 h 466725"/>
                  <a:gd name="connsiteX2" fmla="*/ 0 w 1709737"/>
                  <a:gd name="connsiteY2" fmla="*/ 466725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7" h="466725">
                    <a:moveTo>
                      <a:pt x="1709737" y="466725"/>
                    </a:moveTo>
                    <a:lnTo>
                      <a:pt x="855345" y="0"/>
                    </a:lnTo>
                    <a:lnTo>
                      <a:pt x="0" y="466725"/>
                    </a:ln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9ABDD9FA-82C7-4E69-9895-354AD0BDD19E}"/>
                  </a:ext>
                </a:extLst>
              </p:cNvPr>
              <p:cNvSpPr/>
              <p:nvPr/>
            </p:nvSpPr>
            <p:spPr bwMode="ltGray">
              <a:xfrm>
                <a:off x="9241444" y="4148621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006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2A7CD18E-2839-44B2-9BA7-6356529D686A}"/>
                  </a:ext>
                </a:extLst>
              </p:cNvPr>
              <p:cNvSpPr/>
              <p:nvPr/>
            </p:nvSpPr>
            <p:spPr bwMode="ltGray">
              <a:xfrm>
                <a:off x="9974659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0B7E64CE-434E-410A-823C-4872E71DD278}"/>
                  </a:ext>
                </a:extLst>
              </p:cNvPr>
              <p:cNvSpPr/>
              <p:nvPr/>
            </p:nvSpPr>
            <p:spPr bwMode="ltGray">
              <a:xfrm>
                <a:off x="9247573" y="3753404"/>
                <a:ext cx="2200463" cy="2147333"/>
              </a:xfrm>
              <a:custGeom>
                <a:avLst/>
                <a:gdLst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646487 w 2564131"/>
                  <a:gd name="connsiteY7" fmla="*/ 2000030 h 2502221"/>
                  <a:gd name="connsiteX8" fmla="*/ 854393 w 2564131"/>
                  <a:gd name="connsiteY8" fmla="*/ 1567818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1139551 w 2564131"/>
                  <a:gd name="connsiteY8" fmla="*/ 1721386 h 2502221"/>
                  <a:gd name="connsiteX9" fmla="*/ 854393 w 2564131"/>
                  <a:gd name="connsiteY9" fmla="*/ 1567818 h 2502221"/>
                  <a:gd name="connsiteX10" fmla="*/ 854393 w 2564131"/>
                  <a:gd name="connsiteY10" fmla="*/ 467680 h 2502221"/>
                  <a:gd name="connsiteX11" fmla="*/ 1709739 w 2564131"/>
                  <a:gd name="connsiteY11" fmla="*/ 0 h 2502221"/>
                  <a:gd name="connsiteX12" fmla="*/ 2564131 w 2564131"/>
                  <a:gd name="connsiteY12" fmla="*/ 467677 h 2502221"/>
                  <a:gd name="connsiteX13" fmla="*/ 1709739 w 2564131"/>
                  <a:gd name="connsiteY13" fmla="*/ 934402 h 2502221"/>
                  <a:gd name="connsiteX14" fmla="*/ 854393 w 2564131"/>
                  <a:gd name="connsiteY14" fmla="*/ 467677 h 2502221"/>
                  <a:gd name="connsiteX15" fmla="*/ 1709739 w 2564131"/>
                  <a:gd name="connsiteY15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139551 w 2564131"/>
                  <a:gd name="connsiteY7" fmla="*/ 1721386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854393 w 2564131"/>
                  <a:gd name="connsiteY7" fmla="*/ 1567818 h 2502221"/>
                  <a:gd name="connsiteX8" fmla="*/ 854393 w 2564131"/>
                  <a:gd name="connsiteY8" fmla="*/ 467680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13" fmla="*/ 1709739 w 2564131"/>
                  <a:gd name="connsiteY13" fmla="*/ 0 h 250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64131" h="2502221">
                    <a:moveTo>
                      <a:pt x="854393" y="467680"/>
                    </a:moveTo>
                    <a:lnTo>
                      <a:pt x="1709737" y="934405"/>
                    </a:lnTo>
                    <a:lnTo>
                      <a:pt x="1709737" y="2034543"/>
                    </a:lnTo>
                    <a:cubicBezTo>
                      <a:pt x="1709738" y="2034543"/>
                      <a:pt x="1709738" y="2034544"/>
                      <a:pt x="1709739" y="2034544"/>
                    </a:cubicBezTo>
                    <a:lnTo>
                      <a:pt x="854393" y="2502221"/>
                    </a:lnTo>
                    <a:lnTo>
                      <a:pt x="0" y="2034544"/>
                    </a:lnTo>
                    <a:lnTo>
                      <a:pt x="854393" y="1567819"/>
                    </a:lnTo>
                    <a:lnTo>
                      <a:pt x="854393" y="1567818"/>
                    </a:lnTo>
                    <a:lnTo>
                      <a:pt x="854393" y="467680"/>
                    </a:lnTo>
                    <a:close/>
                    <a:moveTo>
                      <a:pt x="1709739" y="0"/>
                    </a:moveTo>
                    <a:lnTo>
                      <a:pt x="2564131" y="467677"/>
                    </a:lnTo>
                    <a:lnTo>
                      <a:pt x="1709739" y="934402"/>
                    </a:lnTo>
                    <a:lnTo>
                      <a:pt x="854393" y="467677"/>
                    </a:lnTo>
                    <a:lnTo>
                      <a:pt x="1709739" y="0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0D92AA81-D52A-4877-AE2C-AB5B4D374D19}"/>
                  </a:ext>
                </a:extLst>
              </p:cNvPr>
              <p:cNvSpPr/>
              <p:nvPr/>
            </p:nvSpPr>
            <p:spPr bwMode="ltGray">
              <a:xfrm>
                <a:off x="10708694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BE84D11A-0DE4-40A8-BB80-889FF30CCE03}"/>
                  </a:ext>
                </a:extLst>
              </p:cNvPr>
              <p:cNvSpPr/>
              <p:nvPr/>
            </p:nvSpPr>
            <p:spPr bwMode="ltGray">
              <a:xfrm>
                <a:off x="11441908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80E0B5D-2F12-4C6E-92C5-3765C579ADE8}"/>
                  </a:ext>
                </a:extLst>
              </p:cNvPr>
              <p:cNvSpPr/>
              <p:nvPr/>
            </p:nvSpPr>
            <p:spPr bwMode="ltGray">
              <a:xfrm>
                <a:off x="10708694" y="6036831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765DAB00-242D-4D78-B6BF-F678C14B519F}"/>
                  </a:ext>
                </a:extLst>
              </p:cNvPr>
              <p:cNvSpPr/>
              <p:nvPr/>
            </p:nvSpPr>
            <p:spPr bwMode="ltGray">
              <a:xfrm>
                <a:off x="10708694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D824698C-3D67-4D42-9DE6-531F5A0C7EA3}"/>
                  </a:ext>
                </a:extLst>
              </p:cNvPr>
              <p:cNvSpPr/>
              <p:nvPr/>
            </p:nvSpPr>
            <p:spPr bwMode="ltGray">
              <a:xfrm>
                <a:off x="11441908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699246CD-F05A-4044-B7A4-384A7B272509}"/>
                  </a:ext>
                </a:extLst>
              </p:cNvPr>
              <p:cNvSpPr/>
              <p:nvPr/>
            </p:nvSpPr>
            <p:spPr bwMode="ltGray">
              <a:xfrm>
                <a:off x="10708694" y="2401820"/>
                <a:ext cx="1479509" cy="809235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6930CAB-4305-4191-AD01-9D22AAD264D9}"/>
                  </a:ext>
                </a:extLst>
              </p:cNvPr>
              <p:cNvSpPr/>
              <p:nvPr/>
            </p:nvSpPr>
            <p:spPr bwMode="ltGray">
              <a:xfrm>
                <a:off x="11451715" y="2809296"/>
                <a:ext cx="734033" cy="1745983"/>
              </a:xfrm>
              <a:custGeom>
                <a:avLst/>
                <a:gdLst>
                  <a:gd name="connsiteX0" fmla="*/ 1709736 w 2565081"/>
                  <a:gd name="connsiteY0" fmla="*/ 0 h 2502215"/>
                  <a:gd name="connsiteX1" fmla="*/ 2565081 w 2565081"/>
                  <a:gd name="connsiteY1" fmla="*/ 467677 h 2502215"/>
                  <a:gd name="connsiteX2" fmla="*/ 1709736 w 2565081"/>
                  <a:gd name="connsiteY2" fmla="*/ 934402 h 2502215"/>
                  <a:gd name="connsiteX3" fmla="*/ 1709734 w 2565081"/>
                  <a:gd name="connsiteY3" fmla="*/ 934401 h 2502215"/>
                  <a:gd name="connsiteX4" fmla="*/ 1709734 w 2565081"/>
                  <a:gd name="connsiteY4" fmla="*/ 2035488 h 2502215"/>
                  <a:gd name="connsiteX5" fmla="*/ 1709738 w 2565081"/>
                  <a:gd name="connsiteY5" fmla="*/ 2035490 h 2502215"/>
                  <a:gd name="connsiteX6" fmla="*/ 855346 w 2565081"/>
                  <a:gd name="connsiteY6" fmla="*/ 2502215 h 2502215"/>
                  <a:gd name="connsiteX7" fmla="*/ 0 w 2565081"/>
                  <a:gd name="connsiteY7" fmla="*/ 2035490 h 2502215"/>
                  <a:gd name="connsiteX8" fmla="*/ 855345 w 2565081"/>
                  <a:gd name="connsiteY8" fmla="*/ 1567814 h 2502215"/>
                  <a:gd name="connsiteX9" fmla="*/ 855343 w 2565081"/>
                  <a:gd name="connsiteY9" fmla="*/ 1567813 h 2502215"/>
                  <a:gd name="connsiteX10" fmla="*/ 855343 w 2565081"/>
                  <a:gd name="connsiteY10" fmla="*/ 467677 h 2502215"/>
                  <a:gd name="connsiteX11" fmla="*/ 855343 w 2565081"/>
                  <a:gd name="connsiteY11" fmla="*/ 467675 h 2502215"/>
                  <a:gd name="connsiteX12" fmla="*/ 855345 w 2565081"/>
                  <a:gd name="connsiteY12" fmla="*/ 467676 h 2502215"/>
                  <a:gd name="connsiteX0" fmla="*/ 2565081 w 2671633"/>
                  <a:gd name="connsiteY0" fmla="*/ 467677 h 2502215"/>
                  <a:gd name="connsiteX1" fmla="*/ 1709736 w 2671633"/>
                  <a:gd name="connsiteY1" fmla="*/ 934402 h 2502215"/>
                  <a:gd name="connsiteX2" fmla="*/ 1709734 w 2671633"/>
                  <a:gd name="connsiteY2" fmla="*/ 934401 h 2502215"/>
                  <a:gd name="connsiteX3" fmla="*/ 1709734 w 2671633"/>
                  <a:gd name="connsiteY3" fmla="*/ 2035488 h 2502215"/>
                  <a:gd name="connsiteX4" fmla="*/ 1709738 w 2671633"/>
                  <a:gd name="connsiteY4" fmla="*/ 2035490 h 2502215"/>
                  <a:gd name="connsiteX5" fmla="*/ 855346 w 2671633"/>
                  <a:gd name="connsiteY5" fmla="*/ 2502215 h 2502215"/>
                  <a:gd name="connsiteX6" fmla="*/ 0 w 2671633"/>
                  <a:gd name="connsiteY6" fmla="*/ 2035490 h 2502215"/>
                  <a:gd name="connsiteX7" fmla="*/ 855345 w 2671633"/>
                  <a:gd name="connsiteY7" fmla="*/ 1567814 h 2502215"/>
                  <a:gd name="connsiteX8" fmla="*/ 855343 w 2671633"/>
                  <a:gd name="connsiteY8" fmla="*/ 1567813 h 2502215"/>
                  <a:gd name="connsiteX9" fmla="*/ 855343 w 2671633"/>
                  <a:gd name="connsiteY9" fmla="*/ 467677 h 2502215"/>
                  <a:gd name="connsiteX10" fmla="*/ 855343 w 2671633"/>
                  <a:gd name="connsiteY10" fmla="*/ 467675 h 2502215"/>
                  <a:gd name="connsiteX11" fmla="*/ 855345 w 2671633"/>
                  <a:gd name="connsiteY11" fmla="*/ 467676 h 2502215"/>
                  <a:gd name="connsiteX12" fmla="*/ 1709736 w 2671633"/>
                  <a:gd name="connsiteY12" fmla="*/ 0 h 2502215"/>
                  <a:gd name="connsiteX13" fmla="*/ 2671633 w 2671633"/>
                  <a:gd name="connsiteY13" fmla="*/ 574229 h 2502215"/>
                  <a:gd name="connsiteX0" fmla="*/ 2565081 w 2565081"/>
                  <a:gd name="connsiteY0" fmla="*/ 467677 h 2502215"/>
                  <a:gd name="connsiteX1" fmla="*/ 1709736 w 2565081"/>
                  <a:gd name="connsiteY1" fmla="*/ 934402 h 2502215"/>
                  <a:gd name="connsiteX2" fmla="*/ 1709734 w 2565081"/>
                  <a:gd name="connsiteY2" fmla="*/ 934401 h 2502215"/>
                  <a:gd name="connsiteX3" fmla="*/ 1709734 w 2565081"/>
                  <a:gd name="connsiteY3" fmla="*/ 2035488 h 2502215"/>
                  <a:gd name="connsiteX4" fmla="*/ 1709738 w 2565081"/>
                  <a:gd name="connsiteY4" fmla="*/ 2035490 h 2502215"/>
                  <a:gd name="connsiteX5" fmla="*/ 855346 w 2565081"/>
                  <a:gd name="connsiteY5" fmla="*/ 2502215 h 2502215"/>
                  <a:gd name="connsiteX6" fmla="*/ 0 w 2565081"/>
                  <a:gd name="connsiteY6" fmla="*/ 2035490 h 2502215"/>
                  <a:gd name="connsiteX7" fmla="*/ 855345 w 2565081"/>
                  <a:gd name="connsiteY7" fmla="*/ 1567814 h 2502215"/>
                  <a:gd name="connsiteX8" fmla="*/ 855343 w 2565081"/>
                  <a:gd name="connsiteY8" fmla="*/ 1567813 h 2502215"/>
                  <a:gd name="connsiteX9" fmla="*/ 855343 w 2565081"/>
                  <a:gd name="connsiteY9" fmla="*/ 467677 h 2502215"/>
                  <a:gd name="connsiteX10" fmla="*/ 855343 w 2565081"/>
                  <a:gd name="connsiteY10" fmla="*/ 467675 h 2502215"/>
                  <a:gd name="connsiteX11" fmla="*/ 855345 w 2565081"/>
                  <a:gd name="connsiteY11" fmla="*/ 467676 h 2502215"/>
                  <a:gd name="connsiteX12" fmla="*/ 1709736 w 2565081"/>
                  <a:gd name="connsiteY12" fmla="*/ 0 h 2502215"/>
                  <a:gd name="connsiteX0" fmla="*/ 2565081 w 2565081"/>
                  <a:gd name="connsiteY0" fmla="*/ 2 h 2034540"/>
                  <a:gd name="connsiteX1" fmla="*/ 1709736 w 2565081"/>
                  <a:gd name="connsiteY1" fmla="*/ 466727 h 2034540"/>
                  <a:gd name="connsiteX2" fmla="*/ 1709734 w 2565081"/>
                  <a:gd name="connsiteY2" fmla="*/ 466726 h 2034540"/>
                  <a:gd name="connsiteX3" fmla="*/ 1709734 w 2565081"/>
                  <a:gd name="connsiteY3" fmla="*/ 1567813 h 2034540"/>
                  <a:gd name="connsiteX4" fmla="*/ 1709738 w 2565081"/>
                  <a:gd name="connsiteY4" fmla="*/ 1567815 h 2034540"/>
                  <a:gd name="connsiteX5" fmla="*/ 855346 w 2565081"/>
                  <a:gd name="connsiteY5" fmla="*/ 2034540 h 2034540"/>
                  <a:gd name="connsiteX6" fmla="*/ 0 w 2565081"/>
                  <a:gd name="connsiteY6" fmla="*/ 1567815 h 2034540"/>
                  <a:gd name="connsiteX7" fmla="*/ 855345 w 2565081"/>
                  <a:gd name="connsiteY7" fmla="*/ 1100139 h 2034540"/>
                  <a:gd name="connsiteX8" fmla="*/ 855343 w 2565081"/>
                  <a:gd name="connsiteY8" fmla="*/ 1100138 h 2034540"/>
                  <a:gd name="connsiteX9" fmla="*/ 855343 w 2565081"/>
                  <a:gd name="connsiteY9" fmla="*/ 2 h 2034540"/>
                  <a:gd name="connsiteX10" fmla="*/ 855343 w 2565081"/>
                  <a:gd name="connsiteY10" fmla="*/ 0 h 2034540"/>
                  <a:gd name="connsiteX11" fmla="*/ 855345 w 2565081"/>
                  <a:gd name="connsiteY11" fmla="*/ 1 h 2034540"/>
                  <a:gd name="connsiteX0" fmla="*/ 1709736 w 1709737"/>
                  <a:gd name="connsiteY0" fmla="*/ 466727 h 2034540"/>
                  <a:gd name="connsiteX1" fmla="*/ 1709734 w 1709737"/>
                  <a:gd name="connsiteY1" fmla="*/ 466726 h 2034540"/>
                  <a:gd name="connsiteX2" fmla="*/ 1709734 w 1709737"/>
                  <a:gd name="connsiteY2" fmla="*/ 1567813 h 2034540"/>
                  <a:gd name="connsiteX3" fmla="*/ 1709738 w 1709737"/>
                  <a:gd name="connsiteY3" fmla="*/ 1567815 h 2034540"/>
                  <a:gd name="connsiteX4" fmla="*/ 855346 w 1709737"/>
                  <a:gd name="connsiteY4" fmla="*/ 2034540 h 2034540"/>
                  <a:gd name="connsiteX5" fmla="*/ 0 w 1709737"/>
                  <a:gd name="connsiteY5" fmla="*/ 1567815 h 2034540"/>
                  <a:gd name="connsiteX6" fmla="*/ 855345 w 1709737"/>
                  <a:gd name="connsiteY6" fmla="*/ 1100139 h 2034540"/>
                  <a:gd name="connsiteX7" fmla="*/ 855343 w 1709737"/>
                  <a:gd name="connsiteY7" fmla="*/ 1100138 h 2034540"/>
                  <a:gd name="connsiteX8" fmla="*/ 855343 w 1709737"/>
                  <a:gd name="connsiteY8" fmla="*/ 2 h 2034540"/>
                  <a:gd name="connsiteX9" fmla="*/ 855343 w 1709737"/>
                  <a:gd name="connsiteY9" fmla="*/ 0 h 2034540"/>
                  <a:gd name="connsiteX10" fmla="*/ 855345 w 1709737"/>
                  <a:gd name="connsiteY10" fmla="*/ 1 h 2034540"/>
                  <a:gd name="connsiteX0" fmla="*/ 1709736 w 1709738"/>
                  <a:gd name="connsiteY0" fmla="*/ 466727 h 2034540"/>
                  <a:gd name="connsiteX1" fmla="*/ 1709734 w 1709738"/>
                  <a:gd name="connsiteY1" fmla="*/ 1567813 h 2034540"/>
                  <a:gd name="connsiteX2" fmla="*/ 1709738 w 1709738"/>
                  <a:gd name="connsiteY2" fmla="*/ 1567815 h 2034540"/>
                  <a:gd name="connsiteX3" fmla="*/ 855346 w 1709738"/>
                  <a:gd name="connsiteY3" fmla="*/ 2034540 h 2034540"/>
                  <a:gd name="connsiteX4" fmla="*/ 0 w 1709738"/>
                  <a:gd name="connsiteY4" fmla="*/ 1567815 h 2034540"/>
                  <a:gd name="connsiteX5" fmla="*/ 855345 w 1709738"/>
                  <a:gd name="connsiteY5" fmla="*/ 1100139 h 2034540"/>
                  <a:gd name="connsiteX6" fmla="*/ 855343 w 1709738"/>
                  <a:gd name="connsiteY6" fmla="*/ 1100138 h 2034540"/>
                  <a:gd name="connsiteX7" fmla="*/ 855343 w 1709738"/>
                  <a:gd name="connsiteY7" fmla="*/ 2 h 2034540"/>
                  <a:gd name="connsiteX8" fmla="*/ 855343 w 1709738"/>
                  <a:gd name="connsiteY8" fmla="*/ 0 h 2034540"/>
                  <a:gd name="connsiteX9" fmla="*/ 855345 w 1709738"/>
                  <a:gd name="connsiteY9" fmla="*/ 1 h 2034540"/>
                  <a:gd name="connsiteX0" fmla="*/ 1709736 w 1709736"/>
                  <a:gd name="connsiteY0" fmla="*/ 466727 h 2034540"/>
                  <a:gd name="connsiteX1" fmla="*/ 1709734 w 1709736"/>
                  <a:gd name="connsiteY1" fmla="*/ 1567813 h 2034540"/>
                  <a:gd name="connsiteX2" fmla="*/ 855346 w 1709736"/>
                  <a:gd name="connsiteY2" fmla="*/ 2034540 h 2034540"/>
                  <a:gd name="connsiteX3" fmla="*/ 0 w 1709736"/>
                  <a:gd name="connsiteY3" fmla="*/ 1567815 h 2034540"/>
                  <a:gd name="connsiteX4" fmla="*/ 855345 w 1709736"/>
                  <a:gd name="connsiteY4" fmla="*/ 1100139 h 2034540"/>
                  <a:gd name="connsiteX5" fmla="*/ 855343 w 1709736"/>
                  <a:gd name="connsiteY5" fmla="*/ 1100138 h 2034540"/>
                  <a:gd name="connsiteX6" fmla="*/ 855343 w 1709736"/>
                  <a:gd name="connsiteY6" fmla="*/ 2 h 2034540"/>
                  <a:gd name="connsiteX7" fmla="*/ 855343 w 1709736"/>
                  <a:gd name="connsiteY7" fmla="*/ 0 h 2034540"/>
                  <a:gd name="connsiteX8" fmla="*/ 855345 w 1709736"/>
                  <a:gd name="connsiteY8" fmla="*/ 1 h 2034540"/>
                  <a:gd name="connsiteX0" fmla="*/ 1709734 w 1709734"/>
                  <a:gd name="connsiteY0" fmla="*/ 1567813 h 2034540"/>
                  <a:gd name="connsiteX1" fmla="*/ 855346 w 1709734"/>
                  <a:gd name="connsiteY1" fmla="*/ 2034540 h 2034540"/>
                  <a:gd name="connsiteX2" fmla="*/ 0 w 1709734"/>
                  <a:gd name="connsiteY2" fmla="*/ 1567815 h 2034540"/>
                  <a:gd name="connsiteX3" fmla="*/ 855345 w 1709734"/>
                  <a:gd name="connsiteY3" fmla="*/ 1100139 h 2034540"/>
                  <a:gd name="connsiteX4" fmla="*/ 855343 w 1709734"/>
                  <a:gd name="connsiteY4" fmla="*/ 1100138 h 2034540"/>
                  <a:gd name="connsiteX5" fmla="*/ 855343 w 1709734"/>
                  <a:gd name="connsiteY5" fmla="*/ 2 h 2034540"/>
                  <a:gd name="connsiteX6" fmla="*/ 855343 w 1709734"/>
                  <a:gd name="connsiteY6" fmla="*/ 0 h 2034540"/>
                  <a:gd name="connsiteX7" fmla="*/ 855345 w 1709734"/>
                  <a:gd name="connsiteY7" fmla="*/ 1 h 2034540"/>
                  <a:gd name="connsiteX0" fmla="*/ 855346 w 855346"/>
                  <a:gd name="connsiteY0" fmla="*/ 2034540 h 2034540"/>
                  <a:gd name="connsiteX1" fmla="*/ 0 w 855346"/>
                  <a:gd name="connsiteY1" fmla="*/ 1567815 h 2034540"/>
                  <a:gd name="connsiteX2" fmla="*/ 855345 w 855346"/>
                  <a:gd name="connsiteY2" fmla="*/ 1100139 h 2034540"/>
                  <a:gd name="connsiteX3" fmla="*/ 855343 w 855346"/>
                  <a:gd name="connsiteY3" fmla="*/ 1100138 h 2034540"/>
                  <a:gd name="connsiteX4" fmla="*/ 855343 w 855346"/>
                  <a:gd name="connsiteY4" fmla="*/ 2 h 2034540"/>
                  <a:gd name="connsiteX5" fmla="*/ 855343 w 855346"/>
                  <a:gd name="connsiteY5" fmla="*/ 0 h 2034540"/>
                  <a:gd name="connsiteX6" fmla="*/ 855345 w 855346"/>
                  <a:gd name="connsiteY6" fmla="*/ 1 h 203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346" h="2034540">
                    <a:moveTo>
                      <a:pt x="855346" y="2034540"/>
                    </a:moveTo>
                    <a:lnTo>
                      <a:pt x="0" y="1567815"/>
                    </a:lnTo>
                    <a:lnTo>
                      <a:pt x="855345" y="1100139"/>
                    </a:lnTo>
                    <a:cubicBezTo>
                      <a:pt x="855344" y="1100139"/>
                      <a:pt x="855344" y="1100138"/>
                      <a:pt x="855343" y="1100138"/>
                    </a:cubicBezTo>
                    <a:lnTo>
                      <a:pt x="855343" y="2"/>
                    </a:lnTo>
                    <a:lnTo>
                      <a:pt x="855343" y="0"/>
                    </a:lnTo>
                    <a:cubicBezTo>
                      <a:pt x="855344" y="0"/>
                      <a:pt x="855344" y="1"/>
                      <a:pt x="855345" y="1"/>
                    </a:cubicBez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7FBC50E9-9F0E-4D62-9AA6-DC145681D1EA}"/>
                  </a:ext>
                </a:extLst>
              </p:cNvPr>
              <p:cNvCxnSpPr/>
              <p:nvPr/>
            </p:nvCxnSpPr>
            <p:spPr bwMode="ltGray">
              <a:xfrm>
                <a:off x="9981203" y="5098858"/>
                <a:ext cx="733213" cy="400531"/>
              </a:xfrm>
              <a:prstGeom prst="line">
                <a:avLst/>
              </a:pr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09610B7D-2856-472A-B98F-5684402C6C99}"/>
                </a:ext>
              </a:extLst>
            </p:cNvPr>
            <p:cNvGrpSpPr/>
            <p:nvPr userDrawn="1"/>
          </p:nvGrpSpPr>
          <p:grpSpPr bwMode="ltGray">
            <a:xfrm>
              <a:off x="7545167" y="-21839"/>
              <a:ext cx="1192433" cy="1098538"/>
              <a:chOff x="7545167" y="-9139"/>
              <a:chExt cx="1192433" cy="10985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5173E078-D753-4C8F-98BB-75D0CBE314FE}"/>
                  </a:ext>
                </a:extLst>
              </p:cNvPr>
              <p:cNvSpPr/>
              <p:nvPr userDrawn="1"/>
            </p:nvSpPr>
            <p:spPr bwMode="ltGray">
              <a:xfrm>
                <a:off x="7550108" y="-9139"/>
                <a:ext cx="591604" cy="774738"/>
              </a:xfrm>
              <a:custGeom>
                <a:avLst/>
                <a:gdLst>
                  <a:gd name="connsiteX0" fmla="*/ 24121 w 591604"/>
                  <a:gd name="connsiteY0" fmla="*/ 0 h 774738"/>
                  <a:gd name="connsiteX1" fmla="*/ 591604 w 591604"/>
                  <a:gd name="connsiteY1" fmla="*/ 0 h 774738"/>
                  <a:gd name="connsiteX2" fmla="*/ 591604 w 591604"/>
                  <a:gd name="connsiteY2" fmla="*/ 451265 h 774738"/>
                  <a:gd name="connsiteX3" fmla="*/ 0 w 591604"/>
                  <a:gd name="connsiteY3" fmla="*/ 774738 h 774738"/>
                  <a:gd name="connsiteX4" fmla="*/ 0 w 591604"/>
                  <a:gd name="connsiteY4" fmla="*/ 13162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1604" h="774738">
                    <a:moveTo>
                      <a:pt x="24121" y="0"/>
                    </a:moveTo>
                    <a:lnTo>
                      <a:pt x="591604" y="0"/>
                    </a:lnTo>
                    <a:lnTo>
                      <a:pt x="591604" y="451265"/>
                    </a:lnTo>
                    <a:lnTo>
                      <a:pt x="0" y="774738"/>
                    </a:lnTo>
                    <a:lnTo>
                      <a:pt x="0" y="13162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EAA82456-62CD-4C42-91A4-3FFD8F19BCBD}"/>
                  </a:ext>
                </a:extLst>
              </p:cNvPr>
              <p:cNvSpPr/>
              <p:nvPr userDrawn="1"/>
            </p:nvSpPr>
            <p:spPr bwMode="ltGray">
              <a:xfrm>
                <a:off x="8141712" y="-9139"/>
                <a:ext cx="590944" cy="774738"/>
              </a:xfrm>
              <a:custGeom>
                <a:avLst/>
                <a:gdLst>
                  <a:gd name="connsiteX0" fmla="*/ 0 w 590944"/>
                  <a:gd name="connsiteY0" fmla="*/ 0 h 774738"/>
                  <a:gd name="connsiteX1" fmla="*/ 566850 w 590944"/>
                  <a:gd name="connsiteY1" fmla="*/ 0 h 774738"/>
                  <a:gd name="connsiteX2" fmla="*/ 590944 w 590944"/>
                  <a:gd name="connsiteY2" fmla="*/ 13162 h 774738"/>
                  <a:gd name="connsiteX3" fmla="*/ 590944 w 590944"/>
                  <a:gd name="connsiteY3" fmla="*/ 774738 h 774738"/>
                  <a:gd name="connsiteX4" fmla="*/ 0 w 590944"/>
                  <a:gd name="connsiteY4" fmla="*/ 451265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944" h="774738">
                    <a:moveTo>
                      <a:pt x="0" y="0"/>
                    </a:moveTo>
                    <a:lnTo>
                      <a:pt x="566850" y="0"/>
                    </a:lnTo>
                    <a:lnTo>
                      <a:pt x="590944" y="13162"/>
                    </a:lnTo>
                    <a:lnTo>
                      <a:pt x="590944" y="774738"/>
                    </a:lnTo>
                    <a:lnTo>
                      <a:pt x="0" y="451265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41ABB687-FC0A-4A48-8466-BF8A1129E230}"/>
                  </a:ext>
                </a:extLst>
              </p:cNvPr>
              <p:cNvSpPr/>
              <p:nvPr userDrawn="1"/>
            </p:nvSpPr>
            <p:spPr bwMode="ltGray">
              <a:xfrm>
                <a:off x="7545167" y="437185"/>
                <a:ext cx="1192433" cy="65221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8EEA91BF-1A44-4FB0-92F0-23098E7BBFCD}"/>
                </a:ext>
              </a:extLst>
            </p:cNvPr>
            <p:cNvGrpSpPr/>
            <p:nvPr userDrawn="1"/>
          </p:nvGrpSpPr>
          <p:grpSpPr bwMode="ltGray">
            <a:xfrm>
              <a:off x="6256117" y="5896894"/>
              <a:ext cx="1057910" cy="971314"/>
              <a:chOff x="6256117" y="5896894"/>
              <a:chExt cx="1057910" cy="971314"/>
            </a:xfrm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511C6A8E-CEC6-4129-9FB2-A426C6CE84EB}"/>
                  </a:ext>
                </a:extLst>
              </p:cNvPr>
              <p:cNvSpPr/>
              <p:nvPr userDrawn="1"/>
            </p:nvSpPr>
            <p:spPr bwMode="ltGray">
              <a:xfrm>
                <a:off x="6256117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205B8F1F-9F8A-42BF-8770-AEABCEC35D18}"/>
                  </a:ext>
                </a:extLst>
              </p:cNvPr>
              <p:cNvSpPr/>
              <p:nvPr userDrawn="1"/>
            </p:nvSpPr>
            <p:spPr bwMode="ltGray">
              <a:xfrm>
                <a:off x="6781561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6EE7F2A-0858-47D2-B1D0-D33BCD933ABE}"/>
                  </a:ext>
                </a:extLst>
              </p:cNvPr>
              <p:cNvSpPr/>
              <p:nvPr userDrawn="1"/>
            </p:nvSpPr>
            <p:spPr bwMode="ltGray">
              <a:xfrm>
                <a:off x="6260506" y="6577107"/>
                <a:ext cx="1050305" cy="287297"/>
              </a:xfrm>
              <a:custGeom>
                <a:avLst/>
                <a:gdLst>
                  <a:gd name="connsiteX0" fmla="*/ 855344 w 1709736"/>
                  <a:gd name="connsiteY0" fmla="*/ 934401 h 1083252"/>
                  <a:gd name="connsiteX1" fmla="*/ 1709736 w 1709736"/>
                  <a:gd name="connsiteY1" fmla="*/ 467676 h 1083252"/>
                  <a:gd name="connsiteX2" fmla="*/ 855344 w 1709736"/>
                  <a:gd name="connsiteY2" fmla="*/ -1 h 1083252"/>
                  <a:gd name="connsiteX3" fmla="*/ -1 w 1709736"/>
                  <a:gd name="connsiteY3" fmla="*/ 467676 h 1083252"/>
                  <a:gd name="connsiteX4" fmla="*/ 1004194 w 1709736"/>
                  <a:gd name="connsiteY4" fmla="*/ 1083251 h 1083252"/>
                  <a:gd name="connsiteX0" fmla="*/ 855346 w 1709738"/>
                  <a:gd name="connsiteY0" fmla="*/ 934403 h 934403"/>
                  <a:gd name="connsiteX1" fmla="*/ 1709738 w 1709738"/>
                  <a:gd name="connsiteY1" fmla="*/ 467678 h 934403"/>
                  <a:gd name="connsiteX2" fmla="*/ 855346 w 1709738"/>
                  <a:gd name="connsiteY2" fmla="*/ 1 h 934403"/>
                  <a:gd name="connsiteX3" fmla="*/ 1 w 1709738"/>
                  <a:gd name="connsiteY3" fmla="*/ 467678 h 934403"/>
                  <a:gd name="connsiteX0" fmla="*/ 1709736 w 1709736"/>
                  <a:gd name="connsiteY0" fmla="*/ 467676 h 467676"/>
                  <a:gd name="connsiteX1" fmla="*/ 855344 w 1709736"/>
                  <a:gd name="connsiteY1" fmla="*/ -1 h 467676"/>
                  <a:gd name="connsiteX2" fmla="*/ -1 w 1709736"/>
                  <a:gd name="connsiteY2" fmla="*/ 467676 h 46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6" h="467676">
                    <a:moveTo>
                      <a:pt x="1709736" y="467676"/>
                    </a:moveTo>
                    <a:lnTo>
                      <a:pt x="855344" y="-1"/>
                    </a:lnTo>
                    <a:lnTo>
                      <a:pt x="-1" y="467676"/>
                    </a:ln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DF5D6DE-2629-4577-9B98-7A1666013D0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076508" y="317230"/>
            <a:ext cx="6881813" cy="6272213"/>
          </a:xfrm>
          <a:blipFill>
            <a:blip r:embed="rId3"/>
            <a:stretch>
              <a:fillRect/>
            </a:stretch>
          </a:blipFill>
          <a:ln w="9525" cap="flat">
            <a:noFill/>
            <a:prstDash val="solid"/>
            <a:miter/>
          </a:ln>
          <a:effectLst>
            <a:outerShdw blurRad="508000" dist="63500" dir="2700000" sx="101000" sy="101000" algn="tl" rotWithShape="0">
              <a:prstClr val="black">
                <a:alpha val="33000"/>
              </a:prstClr>
            </a:outerShdw>
          </a:effectLst>
        </p:spPr>
        <p:txBody>
          <a:bodyPr tIns="1188720" anchor="ctr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1" y="2579648"/>
            <a:ext cx="3768898" cy="553998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1" spc="-49" baseline="0">
                <a:solidFill>
                  <a:schemeClr val="tx1"/>
                </a:soli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Enter title text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1" y="3535541"/>
            <a:ext cx="3769300" cy="307777"/>
          </a:xfrm>
        </p:spPr>
        <p:txBody>
          <a:bodyPr/>
          <a:lstStyle>
            <a:lvl1pPr marL="0" indent="0"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326847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9" pos="2993">
          <p15:clr>
            <a:srgbClr val="C35EA4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bod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C39AAC9F-C8B8-422E-93FC-08A064104000}"/>
              </a:ext>
            </a:extLst>
          </p:cNvPr>
          <p:cNvGrpSpPr/>
          <p:nvPr userDrawn="1"/>
        </p:nvGrpSpPr>
        <p:grpSpPr bwMode="ltGray">
          <a:xfrm>
            <a:off x="6256117" y="-21839"/>
            <a:ext cx="5932086" cy="6890047"/>
            <a:chOff x="6256117" y="-21839"/>
            <a:chExt cx="5932086" cy="6890047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A09379AA-B540-4886-8794-46BA10F3D91B}"/>
                </a:ext>
              </a:extLst>
            </p:cNvPr>
            <p:cNvGrpSpPr/>
            <p:nvPr userDrawn="1"/>
          </p:nvGrpSpPr>
          <p:grpSpPr bwMode="ltGray">
            <a:xfrm>
              <a:off x="8507413" y="1457714"/>
              <a:ext cx="3680790" cy="5392441"/>
              <a:chOff x="8507413" y="1457714"/>
              <a:chExt cx="3680790" cy="5392441"/>
            </a:xfrm>
          </p:grpSpPr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9E5BC201-014B-48F5-BAC0-4FBBACCBF586}"/>
                  </a:ext>
                </a:extLst>
              </p:cNvPr>
              <p:cNvSpPr/>
              <p:nvPr/>
            </p:nvSpPr>
            <p:spPr bwMode="ltGray">
              <a:xfrm>
                <a:off x="8507413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F72CD027-1ABE-4E4A-BE9E-EF73250F9290}"/>
                  </a:ext>
                </a:extLst>
              </p:cNvPr>
              <p:cNvSpPr/>
              <p:nvPr/>
            </p:nvSpPr>
            <p:spPr bwMode="ltGray">
              <a:xfrm>
                <a:off x="9241444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2C85D91-63CC-4FF7-A826-BE886CDB017C}"/>
                  </a:ext>
                </a:extLst>
              </p:cNvPr>
              <p:cNvSpPr/>
              <p:nvPr/>
            </p:nvSpPr>
            <p:spPr bwMode="ltGray">
              <a:xfrm>
                <a:off x="8507413" y="3747272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E55C67E6-D930-403F-9550-70EC2A102AB5}"/>
                  </a:ext>
                </a:extLst>
              </p:cNvPr>
              <p:cNvSpPr/>
              <p:nvPr/>
            </p:nvSpPr>
            <p:spPr bwMode="ltGray">
              <a:xfrm>
                <a:off x="8507413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8234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BDB9C074-A5A6-4082-9FCD-D487FD8013E5}"/>
                  </a:ext>
                </a:extLst>
              </p:cNvPr>
              <p:cNvSpPr/>
              <p:nvPr/>
            </p:nvSpPr>
            <p:spPr bwMode="ltGray">
              <a:xfrm>
                <a:off x="9241444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8234"/>
                    </a:moveTo>
                    <a:lnTo>
                      <a:pt x="861536" y="1574959"/>
                    </a:lnTo>
                    <a:lnTo>
                      <a:pt x="861536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E3D79EB-E5E0-4CA3-A7CE-50069CC73F19}"/>
                  </a:ext>
                </a:extLst>
              </p:cNvPr>
              <p:cNvSpPr/>
              <p:nvPr/>
            </p:nvSpPr>
            <p:spPr bwMode="ltGray">
              <a:xfrm>
                <a:off x="8513545" y="6444311"/>
                <a:ext cx="1467248" cy="400530"/>
              </a:xfrm>
              <a:custGeom>
                <a:avLst/>
                <a:gdLst>
                  <a:gd name="connsiteX0" fmla="*/ 855345 w 1709736"/>
                  <a:gd name="connsiteY0" fmla="*/ 934403 h 1040954"/>
                  <a:gd name="connsiteX1" fmla="*/ 1709737 w 1709736"/>
                  <a:gd name="connsiteY1" fmla="*/ 466725 h 1040954"/>
                  <a:gd name="connsiteX2" fmla="*/ 855345 w 1709736"/>
                  <a:gd name="connsiteY2" fmla="*/ 0 h 1040954"/>
                  <a:gd name="connsiteX3" fmla="*/ 0 w 1709736"/>
                  <a:gd name="connsiteY3" fmla="*/ 466725 h 1040954"/>
                  <a:gd name="connsiteX4" fmla="*/ 961897 w 1709736"/>
                  <a:gd name="connsiteY4" fmla="*/ 1040955 h 1040954"/>
                  <a:gd name="connsiteX0" fmla="*/ 855345 w 1709737"/>
                  <a:gd name="connsiteY0" fmla="*/ 934403 h 934403"/>
                  <a:gd name="connsiteX1" fmla="*/ 1709737 w 1709737"/>
                  <a:gd name="connsiteY1" fmla="*/ 466725 h 934403"/>
                  <a:gd name="connsiteX2" fmla="*/ 855345 w 1709737"/>
                  <a:gd name="connsiteY2" fmla="*/ 0 h 934403"/>
                  <a:gd name="connsiteX3" fmla="*/ 0 w 1709737"/>
                  <a:gd name="connsiteY3" fmla="*/ 466725 h 934403"/>
                  <a:gd name="connsiteX0" fmla="*/ 1709737 w 1709737"/>
                  <a:gd name="connsiteY0" fmla="*/ 466725 h 466725"/>
                  <a:gd name="connsiteX1" fmla="*/ 855345 w 1709737"/>
                  <a:gd name="connsiteY1" fmla="*/ 0 h 466725"/>
                  <a:gd name="connsiteX2" fmla="*/ 0 w 1709737"/>
                  <a:gd name="connsiteY2" fmla="*/ 466725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7" h="466725">
                    <a:moveTo>
                      <a:pt x="1709737" y="466725"/>
                    </a:moveTo>
                    <a:lnTo>
                      <a:pt x="855345" y="0"/>
                    </a:lnTo>
                    <a:lnTo>
                      <a:pt x="0" y="466725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42F892FB-2465-40CF-A81F-AC989DC09CE4}"/>
                  </a:ext>
                </a:extLst>
              </p:cNvPr>
              <p:cNvSpPr/>
              <p:nvPr/>
            </p:nvSpPr>
            <p:spPr bwMode="ltGray">
              <a:xfrm>
                <a:off x="9241444" y="4148621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006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E8BADF38-50C7-4E4B-AA00-660BF4161C96}"/>
                  </a:ext>
                </a:extLst>
              </p:cNvPr>
              <p:cNvSpPr/>
              <p:nvPr/>
            </p:nvSpPr>
            <p:spPr bwMode="ltGray">
              <a:xfrm>
                <a:off x="9974659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A51B782C-38CF-4C16-8A55-9C1BEA5AF3F0}"/>
                  </a:ext>
                </a:extLst>
              </p:cNvPr>
              <p:cNvSpPr/>
              <p:nvPr/>
            </p:nvSpPr>
            <p:spPr bwMode="ltGray">
              <a:xfrm>
                <a:off x="9247573" y="3753404"/>
                <a:ext cx="2200463" cy="2147333"/>
              </a:xfrm>
              <a:custGeom>
                <a:avLst/>
                <a:gdLst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646487 w 2564131"/>
                  <a:gd name="connsiteY7" fmla="*/ 2000030 h 2502221"/>
                  <a:gd name="connsiteX8" fmla="*/ 854393 w 2564131"/>
                  <a:gd name="connsiteY8" fmla="*/ 1567818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1139551 w 2564131"/>
                  <a:gd name="connsiteY8" fmla="*/ 1721386 h 2502221"/>
                  <a:gd name="connsiteX9" fmla="*/ 854393 w 2564131"/>
                  <a:gd name="connsiteY9" fmla="*/ 1567818 h 2502221"/>
                  <a:gd name="connsiteX10" fmla="*/ 854393 w 2564131"/>
                  <a:gd name="connsiteY10" fmla="*/ 467680 h 2502221"/>
                  <a:gd name="connsiteX11" fmla="*/ 1709739 w 2564131"/>
                  <a:gd name="connsiteY11" fmla="*/ 0 h 2502221"/>
                  <a:gd name="connsiteX12" fmla="*/ 2564131 w 2564131"/>
                  <a:gd name="connsiteY12" fmla="*/ 467677 h 2502221"/>
                  <a:gd name="connsiteX13" fmla="*/ 1709739 w 2564131"/>
                  <a:gd name="connsiteY13" fmla="*/ 934402 h 2502221"/>
                  <a:gd name="connsiteX14" fmla="*/ 854393 w 2564131"/>
                  <a:gd name="connsiteY14" fmla="*/ 467677 h 2502221"/>
                  <a:gd name="connsiteX15" fmla="*/ 1709739 w 2564131"/>
                  <a:gd name="connsiteY15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139551 w 2564131"/>
                  <a:gd name="connsiteY7" fmla="*/ 1721386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854393 w 2564131"/>
                  <a:gd name="connsiteY7" fmla="*/ 1567818 h 2502221"/>
                  <a:gd name="connsiteX8" fmla="*/ 854393 w 2564131"/>
                  <a:gd name="connsiteY8" fmla="*/ 467680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13" fmla="*/ 1709739 w 2564131"/>
                  <a:gd name="connsiteY13" fmla="*/ 0 h 250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64131" h="2502221">
                    <a:moveTo>
                      <a:pt x="854393" y="467680"/>
                    </a:moveTo>
                    <a:lnTo>
                      <a:pt x="1709737" y="934405"/>
                    </a:lnTo>
                    <a:lnTo>
                      <a:pt x="1709737" y="2034543"/>
                    </a:lnTo>
                    <a:cubicBezTo>
                      <a:pt x="1709738" y="2034543"/>
                      <a:pt x="1709738" y="2034544"/>
                      <a:pt x="1709739" y="2034544"/>
                    </a:cubicBezTo>
                    <a:lnTo>
                      <a:pt x="854393" y="2502221"/>
                    </a:lnTo>
                    <a:lnTo>
                      <a:pt x="0" y="2034544"/>
                    </a:lnTo>
                    <a:lnTo>
                      <a:pt x="854393" y="1567819"/>
                    </a:lnTo>
                    <a:lnTo>
                      <a:pt x="854393" y="1567818"/>
                    </a:lnTo>
                    <a:lnTo>
                      <a:pt x="854393" y="467680"/>
                    </a:lnTo>
                    <a:close/>
                    <a:moveTo>
                      <a:pt x="1709739" y="0"/>
                    </a:moveTo>
                    <a:lnTo>
                      <a:pt x="2564131" y="467677"/>
                    </a:lnTo>
                    <a:lnTo>
                      <a:pt x="1709739" y="934402"/>
                    </a:lnTo>
                    <a:lnTo>
                      <a:pt x="854393" y="467677"/>
                    </a:lnTo>
                    <a:lnTo>
                      <a:pt x="1709739" y="0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61A234A0-3B09-4E85-880A-C885FBEE2401}"/>
                  </a:ext>
                </a:extLst>
              </p:cNvPr>
              <p:cNvSpPr/>
              <p:nvPr/>
            </p:nvSpPr>
            <p:spPr bwMode="ltGray">
              <a:xfrm>
                <a:off x="10708694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B6516D46-39CD-420E-9263-03065B10F8F4}"/>
                  </a:ext>
                </a:extLst>
              </p:cNvPr>
              <p:cNvSpPr/>
              <p:nvPr/>
            </p:nvSpPr>
            <p:spPr bwMode="ltGray">
              <a:xfrm>
                <a:off x="11441908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6B28F64C-F49A-4F09-A9C2-8502680A64D7}"/>
                  </a:ext>
                </a:extLst>
              </p:cNvPr>
              <p:cNvSpPr/>
              <p:nvPr/>
            </p:nvSpPr>
            <p:spPr bwMode="ltGray">
              <a:xfrm>
                <a:off x="10708694" y="6036831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3AE00412-2C1C-4CAB-B1D4-B046A4B37C24}"/>
                  </a:ext>
                </a:extLst>
              </p:cNvPr>
              <p:cNvSpPr/>
              <p:nvPr/>
            </p:nvSpPr>
            <p:spPr bwMode="ltGray">
              <a:xfrm>
                <a:off x="10708694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1030AB7-3DE7-407A-98DE-751351FCBFB5}"/>
                  </a:ext>
                </a:extLst>
              </p:cNvPr>
              <p:cNvSpPr/>
              <p:nvPr/>
            </p:nvSpPr>
            <p:spPr bwMode="ltGray">
              <a:xfrm>
                <a:off x="11441908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0074BD83-98DD-4084-9D1E-CDACFD005AFF}"/>
                  </a:ext>
                </a:extLst>
              </p:cNvPr>
              <p:cNvSpPr/>
              <p:nvPr/>
            </p:nvSpPr>
            <p:spPr bwMode="ltGray">
              <a:xfrm>
                <a:off x="10708694" y="2401820"/>
                <a:ext cx="1479509" cy="809235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47C85498-5D07-457D-BA73-99E2EB50130B}"/>
                  </a:ext>
                </a:extLst>
              </p:cNvPr>
              <p:cNvSpPr/>
              <p:nvPr/>
            </p:nvSpPr>
            <p:spPr bwMode="ltGray">
              <a:xfrm>
                <a:off x="11451715" y="2809296"/>
                <a:ext cx="734033" cy="1745983"/>
              </a:xfrm>
              <a:custGeom>
                <a:avLst/>
                <a:gdLst>
                  <a:gd name="connsiteX0" fmla="*/ 1709736 w 2565081"/>
                  <a:gd name="connsiteY0" fmla="*/ 0 h 2502215"/>
                  <a:gd name="connsiteX1" fmla="*/ 2565081 w 2565081"/>
                  <a:gd name="connsiteY1" fmla="*/ 467677 h 2502215"/>
                  <a:gd name="connsiteX2" fmla="*/ 1709736 w 2565081"/>
                  <a:gd name="connsiteY2" fmla="*/ 934402 h 2502215"/>
                  <a:gd name="connsiteX3" fmla="*/ 1709734 w 2565081"/>
                  <a:gd name="connsiteY3" fmla="*/ 934401 h 2502215"/>
                  <a:gd name="connsiteX4" fmla="*/ 1709734 w 2565081"/>
                  <a:gd name="connsiteY4" fmla="*/ 2035488 h 2502215"/>
                  <a:gd name="connsiteX5" fmla="*/ 1709738 w 2565081"/>
                  <a:gd name="connsiteY5" fmla="*/ 2035490 h 2502215"/>
                  <a:gd name="connsiteX6" fmla="*/ 855346 w 2565081"/>
                  <a:gd name="connsiteY6" fmla="*/ 2502215 h 2502215"/>
                  <a:gd name="connsiteX7" fmla="*/ 0 w 2565081"/>
                  <a:gd name="connsiteY7" fmla="*/ 2035490 h 2502215"/>
                  <a:gd name="connsiteX8" fmla="*/ 855345 w 2565081"/>
                  <a:gd name="connsiteY8" fmla="*/ 1567814 h 2502215"/>
                  <a:gd name="connsiteX9" fmla="*/ 855343 w 2565081"/>
                  <a:gd name="connsiteY9" fmla="*/ 1567813 h 2502215"/>
                  <a:gd name="connsiteX10" fmla="*/ 855343 w 2565081"/>
                  <a:gd name="connsiteY10" fmla="*/ 467677 h 2502215"/>
                  <a:gd name="connsiteX11" fmla="*/ 855343 w 2565081"/>
                  <a:gd name="connsiteY11" fmla="*/ 467675 h 2502215"/>
                  <a:gd name="connsiteX12" fmla="*/ 855345 w 2565081"/>
                  <a:gd name="connsiteY12" fmla="*/ 467676 h 2502215"/>
                  <a:gd name="connsiteX0" fmla="*/ 2565081 w 2671633"/>
                  <a:gd name="connsiteY0" fmla="*/ 467677 h 2502215"/>
                  <a:gd name="connsiteX1" fmla="*/ 1709736 w 2671633"/>
                  <a:gd name="connsiteY1" fmla="*/ 934402 h 2502215"/>
                  <a:gd name="connsiteX2" fmla="*/ 1709734 w 2671633"/>
                  <a:gd name="connsiteY2" fmla="*/ 934401 h 2502215"/>
                  <a:gd name="connsiteX3" fmla="*/ 1709734 w 2671633"/>
                  <a:gd name="connsiteY3" fmla="*/ 2035488 h 2502215"/>
                  <a:gd name="connsiteX4" fmla="*/ 1709738 w 2671633"/>
                  <a:gd name="connsiteY4" fmla="*/ 2035490 h 2502215"/>
                  <a:gd name="connsiteX5" fmla="*/ 855346 w 2671633"/>
                  <a:gd name="connsiteY5" fmla="*/ 2502215 h 2502215"/>
                  <a:gd name="connsiteX6" fmla="*/ 0 w 2671633"/>
                  <a:gd name="connsiteY6" fmla="*/ 2035490 h 2502215"/>
                  <a:gd name="connsiteX7" fmla="*/ 855345 w 2671633"/>
                  <a:gd name="connsiteY7" fmla="*/ 1567814 h 2502215"/>
                  <a:gd name="connsiteX8" fmla="*/ 855343 w 2671633"/>
                  <a:gd name="connsiteY8" fmla="*/ 1567813 h 2502215"/>
                  <a:gd name="connsiteX9" fmla="*/ 855343 w 2671633"/>
                  <a:gd name="connsiteY9" fmla="*/ 467677 h 2502215"/>
                  <a:gd name="connsiteX10" fmla="*/ 855343 w 2671633"/>
                  <a:gd name="connsiteY10" fmla="*/ 467675 h 2502215"/>
                  <a:gd name="connsiteX11" fmla="*/ 855345 w 2671633"/>
                  <a:gd name="connsiteY11" fmla="*/ 467676 h 2502215"/>
                  <a:gd name="connsiteX12" fmla="*/ 1709736 w 2671633"/>
                  <a:gd name="connsiteY12" fmla="*/ 0 h 2502215"/>
                  <a:gd name="connsiteX13" fmla="*/ 2671633 w 2671633"/>
                  <a:gd name="connsiteY13" fmla="*/ 574229 h 2502215"/>
                  <a:gd name="connsiteX0" fmla="*/ 2565081 w 2565081"/>
                  <a:gd name="connsiteY0" fmla="*/ 467677 h 2502215"/>
                  <a:gd name="connsiteX1" fmla="*/ 1709736 w 2565081"/>
                  <a:gd name="connsiteY1" fmla="*/ 934402 h 2502215"/>
                  <a:gd name="connsiteX2" fmla="*/ 1709734 w 2565081"/>
                  <a:gd name="connsiteY2" fmla="*/ 934401 h 2502215"/>
                  <a:gd name="connsiteX3" fmla="*/ 1709734 w 2565081"/>
                  <a:gd name="connsiteY3" fmla="*/ 2035488 h 2502215"/>
                  <a:gd name="connsiteX4" fmla="*/ 1709738 w 2565081"/>
                  <a:gd name="connsiteY4" fmla="*/ 2035490 h 2502215"/>
                  <a:gd name="connsiteX5" fmla="*/ 855346 w 2565081"/>
                  <a:gd name="connsiteY5" fmla="*/ 2502215 h 2502215"/>
                  <a:gd name="connsiteX6" fmla="*/ 0 w 2565081"/>
                  <a:gd name="connsiteY6" fmla="*/ 2035490 h 2502215"/>
                  <a:gd name="connsiteX7" fmla="*/ 855345 w 2565081"/>
                  <a:gd name="connsiteY7" fmla="*/ 1567814 h 2502215"/>
                  <a:gd name="connsiteX8" fmla="*/ 855343 w 2565081"/>
                  <a:gd name="connsiteY8" fmla="*/ 1567813 h 2502215"/>
                  <a:gd name="connsiteX9" fmla="*/ 855343 w 2565081"/>
                  <a:gd name="connsiteY9" fmla="*/ 467677 h 2502215"/>
                  <a:gd name="connsiteX10" fmla="*/ 855343 w 2565081"/>
                  <a:gd name="connsiteY10" fmla="*/ 467675 h 2502215"/>
                  <a:gd name="connsiteX11" fmla="*/ 855345 w 2565081"/>
                  <a:gd name="connsiteY11" fmla="*/ 467676 h 2502215"/>
                  <a:gd name="connsiteX12" fmla="*/ 1709736 w 2565081"/>
                  <a:gd name="connsiteY12" fmla="*/ 0 h 2502215"/>
                  <a:gd name="connsiteX0" fmla="*/ 2565081 w 2565081"/>
                  <a:gd name="connsiteY0" fmla="*/ 2 h 2034540"/>
                  <a:gd name="connsiteX1" fmla="*/ 1709736 w 2565081"/>
                  <a:gd name="connsiteY1" fmla="*/ 466727 h 2034540"/>
                  <a:gd name="connsiteX2" fmla="*/ 1709734 w 2565081"/>
                  <a:gd name="connsiteY2" fmla="*/ 466726 h 2034540"/>
                  <a:gd name="connsiteX3" fmla="*/ 1709734 w 2565081"/>
                  <a:gd name="connsiteY3" fmla="*/ 1567813 h 2034540"/>
                  <a:gd name="connsiteX4" fmla="*/ 1709738 w 2565081"/>
                  <a:gd name="connsiteY4" fmla="*/ 1567815 h 2034540"/>
                  <a:gd name="connsiteX5" fmla="*/ 855346 w 2565081"/>
                  <a:gd name="connsiteY5" fmla="*/ 2034540 h 2034540"/>
                  <a:gd name="connsiteX6" fmla="*/ 0 w 2565081"/>
                  <a:gd name="connsiteY6" fmla="*/ 1567815 h 2034540"/>
                  <a:gd name="connsiteX7" fmla="*/ 855345 w 2565081"/>
                  <a:gd name="connsiteY7" fmla="*/ 1100139 h 2034540"/>
                  <a:gd name="connsiteX8" fmla="*/ 855343 w 2565081"/>
                  <a:gd name="connsiteY8" fmla="*/ 1100138 h 2034540"/>
                  <a:gd name="connsiteX9" fmla="*/ 855343 w 2565081"/>
                  <a:gd name="connsiteY9" fmla="*/ 2 h 2034540"/>
                  <a:gd name="connsiteX10" fmla="*/ 855343 w 2565081"/>
                  <a:gd name="connsiteY10" fmla="*/ 0 h 2034540"/>
                  <a:gd name="connsiteX11" fmla="*/ 855345 w 2565081"/>
                  <a:gd name="connsiteY11" fmla="*/ 1 h 2034540"/>
                  <a:gd name="connsiteX0" fmla="*/ 1709736 w 1709737"/>
                  <a:gd name="connsiteY0" fmla="*/ 466727 h 2034540"/>
                  <a:gd name="connsiteX1" fmla="*/ 1709734 w 1709737"/>
                  <a:gd name="connsiteY1" fmla="*/ 466726 h 2034540"/>
                  <a:gd name="connsiteX2" fmla="*/ 1709734 w 1709737"/>
                  <a:gd name="connsiteY2" fmla="*/ 1567813 h 2034540"/>
                  <a:gd name="connsiteX3" fmla="*/ 1709738 w 1709737"/>
                  <a:gd name="connsiteY3" fmla="*/ 1567815 h 2034540"/>
                  <a:gd name="connsiteX4" fmla="*/ 855346 w 1709737"/>
                  <a:gd name="connsiteY4" fmla="*/ 2034540 h 2034540"/>
                  <a:gd name="connsiteX5" fmla="*/ 0 w 1709737"/>
                  <a:gd name="connsiteY5" fmla="*/ 1567815 h 2034540"/>
                  <a:gd name="connsiteX6" fmla="*/ 855345 w 1709737"/>
                  <a:gd name="connsiteY6" fmla="*/ 1100139 h 2034540"/>
                  <a:gd name="connsiteX7" fmla="*/ 855343 w 1709737"/>
                  <a:gd name="connsiteY7" fmla="*/ 1100138 h 2034540"/>
                  <a:gd name="connsiteX8" fmla="*/ 855343 w 1709737"/>
                  <a:gd name="connsiteY8" fmla="*/ 2 h 2034540"/>
                  <a:gd name="connsiteX9" fmla="*/ 855343 w 1709737"/>
                  <a:gd name="connsiteY9" fmla="*/ 0 h 2034540"/>
                  <a:gd name="connsiteX10" fmla="*/ 855345 w 1709737"/>
                  <a:gd name="connsiteY10" fmla="*/ 1 h 2034540"/>
                  <a:gd name="connsiteX0" fmla="*/ 1709736 w 1709738"/>
                  <a:gd name="connsiteY0" fmla="*/ 466727 h 2034540"/>
                  <a:gd name="connsiteX1" fmla="*/ 1709734 w 1709738"/>
                  <a:gd name="connsiteY1" fmla="*/ 1567813 h 2034540"/>
                  <a:gd name="connsiteX2" fmla="*/ 1709738 w 1709738"/>
                  <a:gd name="connsiteY2" fmla="*/ 1567815 h 2034540"/>
                  <a:gd name="connsiteX3" fmla="*/ 855346 w 1709738"/>
                  <a:gd name="connsiteY3" fmla="*/ 2034540 h 2034540"/>
                  <a:gd name="connsiteX4" fmla="*/ 0 w 1709738"/>
                  <a:gd name="connsiteY4" fmla="*/ 1567815 h 2034540"/>
                  <a:gd name="connsiteX5" fmla="*/ 855345 w 1709738"/>
                  <a:gd name="connsiteY5" fmla="*/ 1100139 h 2034540"/>
                  <a:gd name="connsiteX6" fmla="*/ 855343 w 1709738"/>
                  <a:gd name="connsiteY6" fmla="*/ 1100138 h 2034540"/>
                  <a:gd name="connsiteX7" fmla="*/ 855343 w 1709738"/>
                  <a:gd name="connsiteY7" fmla="*/ 2 h 2034540"/>
                  <a:gd name="connsiteX8" fmla="*/ 855343 w 1709738"/>
                  <a:gd name="connsiteY8" fmla="*/ 0 h 2034540"/>
                  <a:gd name="connsiteX9" fmla="*/ 855345 w 1709738"/>
                  <a:gd name="connsiteY9" fmla="*/ 1 h 2034540"/>
                  <a:gd name="connsiteX0" fmla="*/ 1709736 w 1709736"/>
                  <a:gd name="connsiteY0" fmla="*/ 466727 h 2034540"/>
                  <a:gd name="connsiteX1" fmla="*/ 1709734 w 1709736"/>
                  <a:gd name="connsiteY1" fmla="*/ 1567813 h 2034540"/>
                  <a:gd name="connsiteX2" fmla="*/ 855346 w 1709736"/>
                  <a:gd name="connsiteY2" fmla="*/ 2034540 h 2034540"/>
                  <a:gd name="connsiteX3" fmla="*/ 0 w 1709736"/>
                  <a:gd name="connsiteY3" fmla="*/ 1567815 h 2034540"/>
                  <a:gd name="connsiteX4" fmla="*/ 855345 w 1709736"/>
                  <a:gd name="connsiteY4" fmla="*/ 1100139 h 2034540"/>
                  <a:gd name="connsiteX5" fmla="*/ 855343 w 1709736"/>
                  <a:gd name="connsiteY5" fmla="*/ 1100138 h 2034540"/>
                  <a:gd name="connsiteX6" fmla="*/ 855343 w 1709736"/>
                  <a:gd name="connsiteY6" fmla="*/ 2 h 2034540"/>
                  <a:gd name="connsiteX7" fmla="*/ 855343 w 1709736"/>
                  <a:gd name="connsiteY7" fmla="*/ 0 h 2034540"/>
                  <a:gd name="connsiteX8" fmla="*/ 855345 w 1709736"/>
                  <a:gd name="connsiteY8" fmla="*/ 1 h 2034540"/>
                  <a:gd name="connsiteX0" fmla="*/ 1709734 w 1709734"/>
                  <a:gd name="connsiteY0" fmla="*/ 1567813 h 2034540"/>
                  <a:gd name="connsiteX1" fmla="*/ 855346 w 1709734"/>
                  <a:gd name="connsiteY1" fmla="*/ 2034540 h 2034540"/>
                  <a:gd name="connsiteX2" fmla="*/ 0 w 1709734"/>
                  <a:gd name="connsiteY2" fmla="*/ 1567815 h 2034540"/>
                  <a:gd name="connsiteX3" fmla="*/ 855345 w 1709734"/>
                  <a:gd name="connsiteY3" fmla="*/ 1100139 h 2034540"/>
                  <a:gd name="connsiteX4" fmla="*/ 855343 w 1709734"/>
                  <a:gd name="connsiteY4" fmla="*/ 1100138 h 2034540"/>
                  <a:gd name="connsiteX5" fmla="*/ 855343 w 1709734"/>
                  <a:gd name="connsiteY5" fmla="*/ 2 h 2034540"/>
                  <a:gd name="connsiteX6" fmla="*/ 855343 w 1709734"/>
                  <a:gd name="connsiteY6" fmla="*/ 0 h 2034540"/>
                  <a:gd name="connsiteX7" fmla="*/ 855345 w 1709734"/>
                  <a:gd name="connsiteY7" fmla="*/ 1 h 2034540"/>
                  <a:gd name="connsiteX0" fmla="*/ 855346 w 855346"/>
                  <a:gd name="connsiteY0" fmla="*/ 2034540 h 2034540"/>
                  <a:gd name="connsiteX1" fmla="*/ 0 w 855346"/>
                  <a:gd name="connsiteY1" fmla="*/ 1567815 h 2034540"/>
                  <a:gd name="connsiteX2" fmla="*/ 855345 w 855346"/>
                  <a:gd name="connsiteY2" fmla="*/ 1100139 h 2034540"/>
                  <a:gd name="connsiteX3" fmla="*/ 855343 w 855346"/>
                  <a:gd name="connsiteY3" fmla="*/ 1100138 h 2034540"/>
                  <a:gd name="connsiteX4" fmla="*/ 855343 w 855346"/>
                  <a:gd name="connsiteY4" fmla="*/ 2 h 2034540"/>
                  <a:gd name="connsiteX5" fmla="*/ 855343 w 855346"/>
                  <a:gd name="connsiteY5" fmla="*/ 0 h 2034540"/>
                  <a:gd name="connsiteX6" fmla="*/ 855345 w 855346"/>
                  <a:gd name="connsiteY6" fmla="*/ 1 h 203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346" h="2034540">
                    <a:moveTo>
                      <a:pt x="855346" y="2034540"/>
                    </a:moveTo>
                    <a:lnTo>
                      <a:pt x="0" y="1567815"/>
                    </a:lnTo>
                    <a:lnTo>
                      <a:pt x="855345" y="1100139"/>
                    </a:lnTo>
                    <a:cubicBezTo>
                      <a:pt x="855344" y="1100139"/>
                      <a:pt x="855344" y="1100138"/>
                      <a:pt x="855343" y="1100138"/>
                    </a:cubicBezTo>
                    <a:lnTo>
                      <a:pt x="855343" y="2"/>
                    </a:lnTo>
                    <a:lnTo>
                      <a:pt x="855343" y="0"/>
                    </a:lnTo>
                    <a:cubicBezTo>
                      <a:pt x="855344" y="0"/>
                      <a:pt x="855344" y="1"/>
                      <a:pt x="855345" y="1"/>
                    </a:cubicBez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3DF2CE11-90A6-43A8-B2DC-45295F10CB64}"/>
                  </a:ext>
                </a:extLst>
              </p:cNvPr>
              <p:cNvCxnSpPr/>
              <p:nvPr/>
            </p:nvCxnSpPr>
            <p:spPr bwMode="ltGray">
              <a:xfrm>
                <a:off x="9981203" y="5098858"/>
                <a:ext cx="733213" cy="400531"/>
              </a:xfrm>
              <a:prstGeom prst="line">
                <a:avLst/>
              </a:pr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F65F154A-ABA1-4F9A-97F8-C50108DD1A97}"/>
                </a:ext>
              </a:extLst>
            </p:cNvPr>
            <p:cNvGrpSpPr/>
            <p:nvPr userDrawn="1"/>
          </p:nvGrpSpPr>
          <p:grpSpPr bwMode="ltGray">
            <a:xfrm>
              <a:off x="7545167" y="-21839"/>
              <a:ext cx="1192433" cy="1098538"/>
              <a:chOff x="7545167" y="-9139"/>
              <a:chExt cx="1192433" cy="1098538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54AC8DFE-7BB0-4D98-AA21-405DB4B06225}"/>
                  </a:ext>
                </a:extLst>
              </p:cNvPr>
              <p:cNvSpPr/>
              <p:nvPr userDrawn="1"/>
            </p:nvSpPr>
            <p:spPr bwMode="ltGray">
              <a:xfrm>
                <a:off x="7550108" y="-9139"/>
                <a:ext cx="591604" cy="774738"/>
              </a:xfrm>
              <a:custGeom>
                <a:avLst/>
                <a:gdLst>
                  <a:gd name="connsiteX0" fmla="*/ 24121 w 591604"/>
                  <a:gd name="connsiteY0" fmla="*/ 0 h 774738"/>
                  <a:gd name="connsiteX1" fmla="*/ 591604 w 591604"/>
                  <a:gd name="connsiteY1" fmla="*/ 0 h 774738"/>
                  <a:gd name="connsiteX2" fmla="*/ 591604 w 591604"/>
                  <a:gd name="connsiteY2" fmla="*/ 451265 h 774738"/>
                  <a:gd name="connsiteX3" fmla="*/ 0 w 591604"/>
                  <a:gd name="connsiteY3" fmla="*/ 774738 h 774738"/>
                  <a:gd name="connsiteX4" fmla="*/ 0 w 591604"/>
                  <a:gd name="connsiteY4" fmla="*/ 13162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1604" h="774738">
                    <a:moveTo>
                      <a:pt x="24121" y="0"/>
                    </a:moveTo>
                    <a:lnTo>
                      <a:pt x="591604" y="0"/>
                    </a:lnTo>
                    <a:lnTo>
                      <a:pt x="591604" y="451265"/>
                    </a:lnTo>
                    <a:lnTo>
                      <a:pt x="0" y="774738"/>
                    </a:lnTo>
                    <a:lnTo>
                      <a:pt x="0" y="13162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F39938CF-5CFF-4707-BBDD-DD19FA0A50F1}"/>
                  </a:ext>
                </a:extLst>
              </p:cNvPr>
              <p:cNvSpPr/>
              <p:nvPr userDrawn="1"/>
            </p:nvSpPr>
            <p:spPr bwMode="ltGray">
              <a:xfrm>
                <a:off x="8141712" y="-9139"/>
                <a:ext cx="590944" cy="774738"/>
              </a:xfrm>
              <a:custGeom>
                <a:avLst/>
                <a:gdLst>
                  <a:gd name="connsiteX0" fmla="*/ 0 w 590944"/>
                  <a:gd name="connsiteY0" fmla="*/ 0 h 774738"/>
                  <a:gd name="connsiteX1" fmla="*/ 566850 w 590944"/>
                  <a:gd name="connsiteY1" fmla="*/ 0 h 774738"/>
                  <a:gd name="connsiteX2" fmla="*/ 590944 w 590944"/>
                  <a:gd name="connsiteY2" fmla="*/ 13162 h 774738"/>
                  <a:gd name="connsiteX3" fmla="*/ 590944 w 590944"/>
                  <a:gd name="connsiteY3" fmla="*/ 774738 h 774738"/>
                  <a:gd name="connsiteX4" fmla="*/ 0 w 590944"/>
                  <a:gd name="connsiteY4" fmla="*/ 451265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944" h="774738">
                    <a:moveTo>
                      <a:pt x="0" y="0"/>
                    </a:moveTo>
                    <a:lnTo>
                      <a:pt x="566850" y="0"/>
                    </a:lnTo>
                    <a:lnTo>
                      <a:pt x="590944" y="13162"/>
                    </a:lnTo>
                    <a:lnTo>
                      <a:pt x="590944" y="774738"/>
                    </a:lnTo>
                    <a:lnTo>
                      <a:pt x="0" y="451265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73332E5E-0308-4370-A841-A20570A69BDF}"/>
                  </a:ext>
                </a:extLst>
              </p:cNvPr>
              <p:cNvSpPr/>
              <p:nvPr userDrawn="1"/>
            </p:nvSpPr>
            <p:spPr bwMode="ltGray">
              <a:xfrm>
                <a:off x="7545167" y="437185"/>
                <a:ext cx="1192433" cy="65221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9E46D602-7D42-411E-8BA6-6F74E13FE605}"/>
                </a:ext>
              </a:extLst>
            </p:cNvPr>
            <p:cNvGrpSpPr/>
            <p:nvPr userDrawn="1"/>
          </p:nvGrpSpPr>
          <p:grpSpPr bwMode="ltGray">
            <a:xfrm>
              <a:off x="6256117" y="5896894"/>
              <a:ext cx="1057910" cy="971314"/>
              <a:chOff x="6256117" y="5896894"/>
              <a:chExt cx="1057910" cy="971314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53F344C1-9929-4E86-BB1A-05E12D1570DF}"/>
                  </a:ext>
                </a:extLst>
              </p:cNvPr>
              <p:cNvSpPr/>
              <p:nvPr userDrawn="1"/>
            </p:nvSpPr>
            <p:spPr bwMode="ltGray">
              <a:xfrm>
                <a:off x="6256117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B6933AFD-19AA-49B8-BCF7-2D0EAA89273D}"/>
                  </a:ext>
                </a:extLst>
              </p:cNvPr>
              <p:cNvSpPr/>
              <p:nvPr userDrawn="1"/>
            </p:nvSpPr>
            <p:spPr bwMode="ltGray">
              <a:xfrm>
                <a:off x="6781561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9FB75AC2-D122-402F-B448-B0118576BB45}"/>
                  </a:ext>
                </a:extLst>
              </p:cNvPr>
              <p:cNvSpPr/>
              <p:nvPr userDrawn="1"/>
            </p:nvSpPr>
            <p:spPr bwMode="ltGray">
              <a:xfrm>
                <a:off x="6260506" y="6577107"/>
                <a:ext cx="1050305" cy="287297"/>
              </a:xfrm>
              <a:custGeom>
                <a:avLst/>
                <a:gdLst>
                  <a:gd name="connsiteX0" fmla="*/ 855344 w 1709736"/>
                  <a:gd name="connsiteY0" fmla="*/ 934401 h 1083252"/>
                  <a:gd name="connsiteX1" fmla="*/ 1709736 w 1709736"/>
                  <a:gd name="connsiteY1" fmla="*/ 467676 h 1083252"/>
                  <a:gd name="connsiteX2" fmla="*/ 855344 w 1709736"/>
                  <a:gd name="connsiteY2" fmla="*/ -1 h 1083252"/>
                  <a:gd name="connsiteX3" fmla="*/ -1 w 1709736"/>
                  <a:gd name="connsiteY3" fmla="*/ 467676 h 1083252"/>
                  <a:gd name="connsiteX4" fmla="*/ 1004194 w 1709736"/>
                  <a:gd name="connsiteY4" fmla="*/ 1083251 h 1083252"/>
                  <a:gd name="connsiteX0" fmla="*/ 855346 w 1709738"/>
                  <a:gd name="connsiteY0" fmla="*/ 934403 h 934403"/>
                  <a:gd name="connsiteX1" fmla="*/ 1709738 w 1709738"/>
                  <a:gd name="connsiteY1" fmla="*/ 467678 h 934403"/>
                  <a:gd name="connsiteX2" fmla="*/ 855346 w 1709738"/>
                  <a:gd name="connsiteY2" fmla="*/ 1 h 934403"/>
                  <a:gd name="connsiteX3" fmla="*/ 1 w 1709738"/>
                  <a:gd name="connsiteY3" fmla="*/ 467678 h 934403"/>
                  <a:gd name="connsiteX0" fmla="*/ 1709736 w 1709736"/>
                  <a:gd name="connsiteY0" fmla="*/ 467676 h 467676"/>
                  <a:gd name="connsiteX1" fmla="*/ 855344 w 1709736"/>
                  <a:gd name="connsiteY1" fmla="*/ -1 h 467676"/>
                  <a:gd name="connsiteX2" fmla="*/ -1 w 1709736"/>
                  <a:gd name="connsiteY2" fmla="*/ 467676 h 46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6" h="467676">
                    <a:moveTo>
                      <a:pt x="1709736" y="467676"/>
                    </a:moveTo>
                    <a:lnTo>
                      <a:pt x="855344" y="-1"/>
                    </a:lnTo>
                    <a:lnTo>
                      <a:pt x="-1" y="467676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3769475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body text</a:t>
            </a:r>
          </a:p>
        </p:txBody>
      </p:sp>
      <p:sp>
        <p:nvSpPr>
          <p:cNvPr id="60" name="Picture Placeholder 4">
            <a:extLst>
              <a:ext uri="{FF2B5EF4-FFF2-40B4-BE49-F238E27FC236}">
                <a16:creationId xmlns:a16="http://schemas.microsoft.com/office/drawing/2014/main" id="{D9BE8EAA-F7ED-46CD-A31F-E4299C08F5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142836" y="201153"/>
            <a:ext cx="6881813" cy="6272213"/>
          </a:xfrm>
          <a:blipFill>
            <a:blip r:embed="rId3"/>
            <a:stretch>
              <a:fillRect/>
            </a:stretch>
          </a:blipFill>
          <a:ln w="9525" cap="flat">
            <a:noFill/>
            <a:prstDash val="solid"/>
            <a:miter/>
          </a:ln>
          <a:effectLst>
            <a:outerShdw blurRad="508000" dist="63500" dir="2700000" sx="101000" sy="101000" algn="tl" rotWithShape="0">
              <a:prstClr val="black">
                <a:alpha val="33000"/>
              </a:prstClr>
            </a:outerShdw>
          </a:effectLst>
        </p:spPr>
        <p:txBody>
          <a:bodyPr tIns="1188720" anchor="ctr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469794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216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6400800" cy="498598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4008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4708154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4008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38912019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4008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895880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701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157996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29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4" name="MS logo gray - EMF" descr="Microsoft logo, gray text version">
            <a:extLst>
              <a:ext uri="{FF2B5EF4-FFF2-40B4-BE49-F238E27FC236}">
                <a16:creationId xmlns:a16="http://schemas.microsoft.com/office/drawing/2014/main" id="{C2F26819-B90F-4C18-ACFE-2E5E212772D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3092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4269F-3CCD-43E8-84BF-182EE4A5F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8DB78B-8544-4098-B4CD-F265E99B6E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0859CF-7D2E-4763-B1C4-676B9EB35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BBFC60-810B-4542-97B2-C9FF55404F33}" type="datetimeFigureOut">
              <a:rPr kumimoji="0" lang="en-US" sz="1765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5/13/2021</a:t>
            </a:fld>
            <a:endParaRPr kumimoji="0" lang="en-US" sz="176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681C4-5600-491B-BF4F-E5B81A9CC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D93A1A-6F60-435C-8470-2CA6022EA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4555D8-98CA-4485-9AD6-4E517E653D41}" type="slidenum">
              <a:rPr kumimoji="0" lang="en-US" sz="1765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76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199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995" y="620428"/>
            <a:ext cx="11306469" cy="403137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>
                <a:solidFill>
                  <a:schemeClr val="tx1"/>
                </a:solidFill>
              </a:defRPr>
            </a:lvl1pPr>
          </a:lstStyle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55995" y="1882332"/>
            <a:ext cx="11306469" cy="287771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353"/>
              </a:lnSpc>
              <a:buNone/>
              <a:defRPr sz="1961" b="0" i="0">
                <a:solidFill>
                  <a:schemeClr val="tx1"/>
                </a:solidFill>
                <a:latin typeface="+mn-lt"/>
              </a:defRPr>
            </a:lvl1pPr>
            <a:lvl2pPr marL="224097" indent="0">
              <a:buNone/>
              <a:defRPr/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5995" y="3151388"/>
            <a:ext cx="11306469" cy="452654"/>
          </a:xfrm>
        </p:spPr>
        <p:txBody>
          <a:bodyPr lIns="0" tIns="0" rIns="0" bIns="0"/>
          <a:lstStyle>
            <a:lvl1pPr marL="0" indent="0">
              <a:lnSpc>
                <a:spcPts val="1765"/>
              </a:lnSpc>
              <a:spcBef>
                <a:spcPts val="0"/>
              </a:spcBef>
              <a:buNone/>
              <a:defRPr sz="1372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765"/>
              </a:lnSpc>
              <a:spcBef>
                <a:spcPts val="0"/>
              </a:spcBef>
              <a:buNone/>
              <a:defRPr sz="1372">
                <a:solidFill>
                  <a:schemeClr val="tx1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Medium: paragraph title Segoe UI bold 14/18</a:t>
            </a:r>
          </a:p>
          <a:p>
            <a:pPr lvl="1"/>
            <a:r>
              <a:rPr lang="en-US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55995" y="4390304"/>
            <a:ext cx="11306469" cy="301770"/>
          </a:xfrm>
        </p:spPr>
        <p:txBody>
          <a:bodyPr lIns="0" tIns="0" rIns="0" bIns="0"/>
          <a:lstStyle>
            <a:lvl1pPr marL="0" indent="0">
              <a:lnSpc>
                <a:spcPts val="1176"/>
              </a:lnSpc>
              <a:spcBef>
                <a:spcPts val="0"/>
              </a:spcBef>
              <a:buNone/>
              <a:defRPr sz="980">
                <a:solidFill>
                  <a:schemeClr val="tx1"/>
                </a:solidFill>
              </a:defRPr>
            </a:lvl1pPr>
            <a:lvl2pPr marL="0" indent="0">
              <a:lnSpc>
                <a:spcPts val="1176"/>
              </a:lnSpc>
              <a:spcBef>
                <a:spcPts val="0"/>
              </a:spcBef>
              <a:buNone/>
              <a:defRPr sz="980">
                <a:solidFill>
                  <a:schemeClr val="tx1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Small: caption title Segoe </a:t>
            </a:r>
            <a:r>
              <a:rPr lang="en-US" err="1"/>
              <a:t>Semibold</a:t>
            </a:r>
            <a:r>
              <a:rPr lang="en-US"/>
              <a:t> 10/12</a:t>
            </a:r>
          </a:p>
          <a:p>
            <a:pPr lvl="1"/>
            <a:r>
              <a:rPr lang="en-US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971929925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2979539"/>
            <a:ext cx="5943600" cy="553998"/>
          </a:xfrm>
        </p:spPr>
        <p:txBody>
          <a:bodyPr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1" y="3962400"/>
            <a:ext cx="59436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9F4249-981E-4054-9F37-C6C7DFAB38F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17757" y="585788"/>
            <a:ext cx="2691631" cy="553998"/>
          </a:xfrm>
          <a:solidFill>
            <a:schemeClr val="bg1">
              <a:alpha val="75000"/>
            </a:schemeClr>
          </a:solidFill>
        </p:spPr>
        <p:txBody>
          <a:bodyPr/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800" kern="1200" spc="0" baseline="0" dirty="0">
                <a:solidFill>
                  <a:schemeClr val="tx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>
                <a:latin typeface="+mj-lt"/>
              </a:rPr>
              <a:t>Microsoft Identity Developer training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2431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84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391AB-F383-4237-A071-AD1C6E924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6636DA-4FDE-4B32-8CCE-37EFA3E757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87932-8FF0-4DF1-A776-9A3CE3761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8FAB8-C9F1-4DBB-B355-D8DEE3706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490E3-D8E8-4766-9104-14009BF56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757608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BC967-18DB-4664-9B4D-06177FB94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F7174-64B4-4D8F-BF44-3DD1F66CA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D83D3-86C4-482F-A2DC-B4C55DBF3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05BE2-6C23-4CB4-A63E-457E635BF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097965-24FE-4C07-BE16-69AE43995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723764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3394D-04EF-440C-B08B-114464B31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EBE3F6-F021-4D6B-8B0D-EF74D7461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96233C-6806-4593-91C0-CF4ECD84A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A761E-2D3A-4397-A82C-2F3B981DE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97E71-B59F-4260-B01B-2B7CEB089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531490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4DFCB-DD40-4637-9CAB-2BAF24231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4065F-4B44-4622-98EE-166F936489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AF1249-B890-4466-9E24-84A2490700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0FA9B4-D282-452F-B78A-FF5873ACF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9B0F13-A139-4B66-9544-16480800F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8791D0-EC30-4D8C-8764-475D8DB34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863648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3AA7D-15D2-4D5F-B1C4-501073416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E80A0E-25B9-4E8E-8B0D-201E1C5640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89B111-0CA0-47CD-9F0B-DBCBA3AE3C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F0E02D-3176-4B85-ACB6-721F268274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7D9317-BBE1-4F36-82FE-E348F6F18A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37DDCB-69F8-49FA-A111-C8AB27138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18B0CD-1F68-412E-9232-F267114C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9B21FC-12CC-472D-BC38-EF413158C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762774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F51AB-8384-4E67-914C-B39484AD2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909660-3861-4545-BF68-9ED039B5D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DD5392-AC3A-4EAF-ADE6-B6CF4B50A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679880-BF48-4F4D-B8B3-4E99FC415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9840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F98E25-CF37-4F73-9E22-210238167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D7A0E1-38AB-4FDA-8EC1-2D7617909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A8E424-5A91-4557-9ADF-4A9422A06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50664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BB935-0427-44CC-A384-333EAD831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9DCF6-55CF-43EE-B135-BFC4B4D40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37538E-A112-4E8F-A445-1A06B0C353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30D413-9505-4ED8-BFF1-5141BE9EE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0815B0-4528-4FA2-8472-8F19C0F16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C9FCEF-4406-4552-BFE4-6DA376135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042538"/>
      </p:ext>
    </p:extLst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CE22C-69D4-49EC-8858-787B3C67B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6A4341-3C0B-4025-AE17-8F0F8FABF5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F5FF01-E0B6-419C-ABCC-70844E4EAC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501218-FFD7-4F25-B220-F5DE5F706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87CBFB-34A6-49D8-A1D2-45DF38876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2726A4-D33A-486A-B120-648AF3D8B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956807"/>
      </p:ext>
    </p:extLst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B8678-553E-4A5B-8CFE-5DB358BDF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3AF303-1F73-4575-83E6-561589F163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6EC56-7DCF-400D-A871-C26291EB1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FFAC5B-7C77-4F8C-ADB0-8D208A2EB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F48AF-AB8F-4DD2-BC77-7E2F42AD3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02140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1612749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54942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0ED820-BFE6-41B5-8064-984037A999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A27FEA-5359-474A-B4F8-FF510DD748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DD33D-563C-4B8C-B8C1-625FF5C5B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71877-89FD-46BE-832F-C5660A556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E675F-CC4D-48CF-90C8-53829EE08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643807"/>
      </p:ext>
    </p:extLst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2979539"/>
            <a:ext cx="5943600" cy="553998"/>
          </a:xfrm>
        </p:spPr>
        <p:txBody>
          <a:bodyPr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1" y="3962400"/>
            <a:ext cx="59436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9F4249-981E-4054-9F37-C6C7DFAB38F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17757" y="585788"/>
            <a:ext cx="2691631" cy="553998"/>
          </a:xfrm>
          <a:solidFill>
            <a:schemeClr val="bg1">
              <a:alpha val="75000"/>
            </a:schemeClr>
          </a:solidFill>
        </p:spPr>
        <p:txBody>
          <a:bodyPr/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800" kern="1200" spc="0" baseline="0" dirty="0">
                <a:solidFill>
                  <a:schemeClr val="tx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>
                <a:latin typeface="+mj-lt"/>
              </a:rPr>
              <a:t>Microsoft Identity Developer training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5790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84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506980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14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14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7752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>
                <a:solidFill>
                  <a:schemeClr val="tx1"/>
                </a:solidFill>
              </a:defRPr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>
                <a:solidFill>
                  <a:schemeClr val="tx1"/>
                </a:solidFill>
              </a:defRPr>
            </a:lvl3pPr>
            <a:lvl4pPr marL="828675" indent="-176213">
              <a:buFont typeface="Wingdings" panose="05000000000000000000" pitchFamily="2" charset="2"/>
              <a:buChar char=""/>
              <a:defRPr sz="1400" b="0">
                <a:solidFill>
                  <a:schemeClr val="tx1"/>
                </a:solidFill>
              </a:defRPr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>
                <a:solidFill>
                  <a:schemeClr val="tx1"/>
                </a:solidFill>
              </a:defRPr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>
                <a:solidFill>
                  <a:schemeClr val="tx1"/>
                </a:solidFill>
              </a:defRPr>
            </a:lvl3pPr>
            <a:lvl4pPr marL="828675" indent="-176213">
              <a:buFont typeface="Wingdings" panose="05000000000000000000" pitchFamily="2" charset="2"/>
              <a:buChar char=""/>
              <a:defRPr sz="1400" b="0">
                <a:solidFill>
                  <a:schemeClr val="tx1"/>
                </a:solidFill>
              </a:defRPr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825093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23247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48811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615944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8" name="TextBox 4">
            <a:extLst>
              <a:ext uri="{FF2B5EF4-FFF2-40B4-BE49-F238E27FC236}">
                <a16:creationId xmlns:a16="http://schemas.microsoft.com/office/drawing/2014/main" id="{ACDDDDE6-F7A7-4D5D-94CB-36A91DACB5D8}"/>
              </a:ext>
            </a:extLst>
          </p:cNvPr>
          <p:cNvSpPr txBox="1"/>
          <p:nvPr userDrawn="1"/>
        </p:nvSpPr>
        <p:spPr>
          <a:xfrm>
            <a:off x="39632" y="6539519"/>
            <a:ext cx="315792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71BE6A7-2D92-4DF2-8B44-62622DEB283E}" type="slidenum"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‹#›</a:t>
            </a:fld>
            <a:endParaRPr lang="en-US" sz="200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402034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818" r:id="rId1"/>
    <p:sldLayoutId id="2147484819" r:id="rId2"/>
    <p:sldLayoutId id="2147484820" r:id="rId3"/>
    <p:sldLayoutId id="2147484821" r:id="rId4"/>
    <p:sldLayoutId id="2147484822" r:id="rId5"/>
    <p:sldLayoutId id="2147484823" r:id="rId6"/>
    <p:sldLayoutId id="2147484824" r:id="rId7"/>
    <p:sldLayoutId id="2147484825" r:id="rId8"/>
    <p:sldLayoutId id="2147484826" r:id="rId9"/>
    <p:sldLayoutId id="2147484827" r:id="rId10"/>
    <p:sldLayoutId id="2147484828" r:id="rId11"/>
    <p:sldLayoutId id="2147484829" r:id="rId12"/>
    <p:sldLayoutId id="2147484830" r:id="rId13"/>
    <p:sldLayoutId id="2147484831" r:id="rId14"/>
    <p:sldLayoutId id="2147484832" r:id="rId15"/>
    <p:sldLayoutId id="2147484833" r:id="rId16"/>
    <p:sldLayoutId id="2147484834" r:id="rId17"/>
    <p:sldLayoutId id="2147484835" r:id="rId18"/>
    <p:sldLayoutId id="2147484836" r:id="rId19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1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07C8C3-4165-4353-ABF2-492454AF9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AA46A-3C66-4E4A-9907-225E50ABB7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7F8214-A11A-4309-9D51-44F35987D1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495F3-B757-4FAF-98AA-EDA7D1485485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A334EB-8260-4F13-9553-5A8593D9DC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C1EF96-E028-4E68-864E-9B77CF9F2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C818422-B803-4E1B-A62D-DDE808229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7EFE5DED-D500-4D30-91E3-755BFFA09A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NEW Brand Colors 2018">
            <a:extLst>
              <a:ext uri="{FF2B5EF4-FFF2-40B4-BE49-F238E27FC236}">
                <a16:creationId xmlns:a16="http://schemas.microsoft.com/office/drawing/2014/main" id="{132F8657-6A89-4F4E-A479-25AE4BB9A6C5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10" name="GRID" hidden="1">
            <a:extLst>
              <a:ext uri="{FF2B5EF4-FFF2-40B4-BE49-F238E27FC236}">
                <a16:creationId xmlns:a16="http://schemas.microsoft.com/office/drawing/2014/main" id="{F721D4AB-8E07-452C-B5E8-88D1D4D8B0C8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8FA5C2B6-6A37-49C9-AAD6-DA1A25052611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DD2D838-187A-4348-86C0-8014B05F9EFB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F513D58-06D1-42D7-9AAA-F61D9BE04D45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D507C2D-F67E-4DE0-B7D0-4AFF690FE538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6B08F54-FEDE-46ED-B7E7-5B5D8F349F8C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23403DF-A68E-4005-81A8-3519E3F56364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7A6FFFA-0D8E-4109-985E-0000DD60B46C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EF66957-8441-4845-9C97-F7F5465A2459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FB290B69-80F0-4013-BCDE-EC84BE0FA409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92FDF06-526C-419F-98FD-3B45F9EB807D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447C98D-9CD8-4F74-A332-B5E75644A97E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69C3E3C-4A2A-4410-863A-5443480F5D73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6E9A690-B980-4DBD-8510-4FED934D53B2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C74D9C8-EC18-4EC6-8447-5713EB323D48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CBB251-BC7C-4C65-80FC-E421C4A8C455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97AB346-8ADA-4A3B-804D-FF069901B27F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110066F8-2359-4545-8AF7-001762C7090F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5666662-8EC0-4689-B627-E207349BB120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3155822-84FF-4D3E-A081-1AB89F27982C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6E26673-D3C8-47C5-8DB3-A5E9B42C044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8BBC38F-06EF-4572-BFE4-29135B9FA045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A5021D4B-DD08-4271-BDB1-A23684CC4CFC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3FBB027A-7DBA-4E46-B115-DD79C40DF299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C03A62A-95A7-4542-AA17-8DC245F5D6E3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670E278-3B52-4CBE-B886-86F6CD8A7CA4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D1637C8-44DE-4325-9CFA-F9D69E86DB89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A535CA4-6963-43CB-8813-9539D43AC2EC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66E303D-73AC-4084-BBA0-BB6036E2E070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724F2FC-0A3C-4CA1-959B-8549D09F2FA9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560F3FA-6D11-4705-969D-DE6C75BFB4E9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ED1D9D18-F12D-45EF-951D-1C13C9CF6EDE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E03B697D-38D7-49D6-AD57-987E8C1BB7DA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AE2E7C6D-BFFB-4A38-A636-02689CE92433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114B86-8F2C-4FF6-A032-C9336034B5C0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.64 square" hidden="1">
            <a:extLst>
              <a:ext uri="{FF2B5EF4-FFF2-40B4-BE49-F238E27FC236}">
                <a16:creationId xmlns:a16="http://schemas.microsoft.com/office/drawing/2014/main" id="{6F1AA58D-5354-4A82-9358-0900136789FB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6" name=".32 square" hidden="1">
            <a:extLst>
              <a:ext uri="{FF2B5EF4-FFF2-40B4-BE49-F238E27FC236}">
                <a16:creationId xmlns:a16="http://schemas.microsoft.com/office/drawing/2014/main" id="{519A6006-DF15-4BE2-BB30-DBB4E4442231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7" name="TextBox 4">
            <a:extLst>
              <a:ext uri="{FF2B5EF4-FFF2-40B4-BE49-F238E27FC236}">
                <a16:creationId xmlns:a16="http://schemas.microsoft.com/office/drawing/2014/main" id="{EBB21B69-47B2-40DE-9C01-24D10B0201DA}"/>
              </a:ext>
            </a:extLst>
          </p:cNvPr>
          <p:cNvSpPr txBox="1"/>
          <p:nvPr userDrawn="1"/>
        </p:nvSpPr>
        <p:spPr>
          <a:xfrm>
            <a:off x="39632" y="6539519"/>
            <a:ext cx="315792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B71BE6A7-2D92-4DF2-8B44-62622DEB283E}" type="slidenum"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‹#›</a:t>
            </a:fld>
            <a:endParaRPr lang="en-US" sz="200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532976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838" r:id="rId1"/>
    <p:sldLayoutId id="2147484839" r:id="rId2"/>
    <p:sldLayoutId id="2147484840" r:id="rId3"/>
    <p:sldLayoutId id="2147484841" r:id="rId4"/>
    <p:sldLayoutId id="2147484842" r:id="rId5"/>
    <p:sldLayoutId id="2147484843" r:id="rId6"/>
    <p:sldLayoutId id="2147484844" r:id="rId7"/>
    <p:sldLayoutId id="2147484845" r:id="rId8"/>
    <p:sldLayoutId id="2147484846" r:id="rId9"/>
    <p:sldLayoutId id="2147484847" r:id="rId10"/>
    <p:sldLayoutId id="2147484848" r:id="rId11"/>
    <p:sldLayoutId id="2147484849" r:id="rId12"/>
  </p:sldLayoutIdLst>
  <p:transition>
    <p:fade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ctive-directory/develop/howto-add-app-roles-in-azure-ad-apps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ogin.microsoftonline.com/536279f6-15cc-45f2-be2d-61e352b51eef/v2.0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resourceurl/.default" TargetMode="External"/><Relationship Id="rId4" Type="http://schemas.openxmlformats.org/officeDocument/2006/relationships/hyperlink" Target="https://kkaad.onmicrosoft.com/webapi/.default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login.microsoftonline.com/536279f6-15cc-45f2-be2d-61e352b51eef/v2.0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sts.windows.net/979f4440-75dc-4664-b2e1-2cafa0ac67d1/" TargetMode="External"/><Relationship Id="rId4" Type="http://schemas.openxmlformats.org/officeDocument/2006/relationships/hyperlink" Target="https://kkaad.onmicrosoft.com/webapi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login.microsoftonline.com/536279f6-15cc-45f2-be2d-61e352b51eef/v2.0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ctive-directory/develop/scenario-protected-web-api-overview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azure-samples/active-directory-dotnetcore-daemon-v2" TargetMode="External"/><Relationship Id="rId4" Type="http://schemas.openxmlformats.org/officeDocument/2006/relationships/hyperlink" Target="https://docs.microsoft.com/en-us/azure/active-directory/develop/howto-add-app-roles-in-azure-ad-apps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6.png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5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5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1.xml"/><Relationship Id="rId1" Type="http://schemas.openxmlformats.org/officeDocument/2006/relationships/themeOverride" Target="../theme/themeOverride1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5.e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learn/modules/identity-secure-custom-api/" TargetMode="Externa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azure/active-directory/develop/v2-id-and-access-token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9098414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24E3A6-8C9B-4B3D-98B9-C39C4273F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Application Permissions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BE5AAE-6709-4C19-8F9D-FFD290B18B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1982081"/>
          </a:xfrm>
        </p:spPr>
        <p:txBody>
          <a:bodyPr/>
          <a:lstStyle/>
          <a:p>
            <a:r>
              <a:rPr lang="en-US" dirty="0"/>
              <a:t>App Roles with “</a:t>
            </a:r>
            <a:r>
              <a:rPr lang="en-US" dirty="0" err="1"/>
              <a:t>allowedMemberTypes</a:t>
            </a:r>
            <a:r>
              <a:rPr lang="en-US" dirty="0"/>
              <a:t>” of Application</a:t>
            </a:r>
          </a:p>
          <a:p>
            <a:r>
              <a:rPr lang="en-US" dirty="0"/>
              <a:t>Apps do not authenticate as a user </a:t>
            </a:r>
          </a:p>
          <a:p>
            <a:r>
              <a:rPr lang="en-US" dirty="0"/>
              <a:t>Apps authorize using “Client Credentials”</a:t>
            </a:r>
          </a:p>
          <a:p>
            <a:r>
              <a:rPr lang="en-US" dirty="0"/>
              <a:t>Returned in the “role” claim</a:t>
            </a:r>
          </a:p>
        </p:txBody>
      </p:sp>
    </p:spTree>
    <p:extLst>
      <p:ext uri="{BB962C8B-B14F-4D97-AF65-F5344CB8AC3E}">
        <p14:creationId xmlns:p14="http://schemas.microsoft.com/office/powerpoint/2010/main" val="367706062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35792-8381-4F34-804A-6DCA78932629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91440" tIns="45720" rIns="91440" bIns="45720" rtlCol="0" anchor="t">
            <a:normAutofit fontScale="90000"/>
          </a:bodyPr>
          <a:lstStyle/>
          <a:p>
            <a:r>
              <a:rPr lang="en-US">
                <a:solidFill>
                  <a:schemeClr val="accent1"/>
                </a:solidFill>
              </a:rPr>
              <a:t>App Roles for apps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810ECF2-9BF6-4E08-A92E-C9ABED5CC829}"/>
              </a:ext>
            </a:extLst>
          </p:cNvPr>
          <p:cNvSpPr/>
          <p:nvPr/>
        </p:nvSpPr>
        <p:spPr>
          <a:xfrm>
            <a:off x="503045" y="1120676"/>
            <a:ext cx="10773023" cy="3416320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Define app roles that will be assigned to apps in a tenant.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endParaRPr lang="en-US" dirty="0">
              <a:solidFill>
                <a:prstClr val="black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prstClr val="black"/>
                </a:solidFill>
              </a:rPr>
              <a:t>Integrated with the consent framework.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Popularly known as “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Application Permissions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”.</a:t>
            </a:r>
            <a:r>
              <a:rPr kumimoji="0" lang="en-US" sz="18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assignment can only be done via admin consent.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Allows</a:t>
            </a:r>
            <a:r>
              <a:rPr kumimoji="0" lang="en-US" sz="18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apps that do not sign-in user (daemons) authenticate themselves and obtain tokens for a protected resource (web API)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54EF2B-C2FD-4B7D-9116-A30EB17D13F9}"/>
              </a:ext>
            </a:extLst>
          </p:cNvPr>
          <p:cNvSpPr/>
          <p:nvPr/>
        </p:nvSpPr>
        <p:spPr>
          <a:xfrm>
            <a:off x="2554865" y="5858875"/>
            <a:ext cx="6935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/>
              </a:rPr>
              <a:t>How to: Add app roles in your application and receive them in the token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040791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41CB-F9BD-4293-B47C-A337C94E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440" y="2014331"/>
            <a:ext cx="2917795" cy="1880628"/>
          </a:xfrm>
          <a:ln>
            <a:solidFill>
              <a:schemeClr val="accent2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spc="-147" dirty="0">
                <a:ln w="3175">
                  <a:noFill/>
                </a:ln>
                <a:solidFill>
                  <a:schemeClr val="accent1"/>
                </a:solidFill>
              </a:rPr>
              <a:t>Microsoft Graph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8351743-1EE6-4131-9B62-3DF20061BB7A}"/>
              </a:ext>
            </a:extLst>
          </p:cNvPr>
          <p:cNvSpPr txBox="1">
            <a:spLocks/>
          </p:cNvSpPr>
          <p:nvPr/>
        </p:nvSpPr>
        <p:spPr>
          <a:xfrm>
            <a:off x="315735" y="537519"/>
            <a:ext cx="3737072" cy="54138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62A39F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D9DDC1B-7D20-45DC-A13D-55A25A787EBB}"/>
              </a:ext>
            </a:extLst>
          </p:cNvPr>
          <p:cNvSpPr txBox="1">
            <a:spLocks/>
          </p:cNvSpPr>
          <p:nvPr/>
        </p:nvSpPr>
        <p:spPr>
          <a:xfrm>
            <a:off x="95367" y="122182"/>
            <a:ext cx="10515600" cy="784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1CADE4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App roles for apps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7DDC06-86A0-4365-BCED-BD2060A4A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8940" y="850069"/>
            <a:ext cx="8589351" cy="5215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43086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41CB-F9BD-4293-B47C-A337C94E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735" y="1845687"/>
            <a:ext cx="2803182" cy="2797493"/>
          </a:xfrm>
          <a:ln>
            <a:solidFill>
              <a:schemeClr val="accent2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spc="-147" dirty="0">
                <a:solidFill>
                  <a:schemeClr val="accent1"/>
                </a:solidFill>
              </a:rPr>
              <a:t>Declare roles in App Manifest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8351743-1EE6-4131-9B62-3DF20061BB7A}"/>
              </a:ext>
            </a:extLst>
          </p:cNvPr>
          <p:cNvSpPr txBox="1">
            <a:spLocks/>
          </p:cNvSpPr>
          <p:nvPr/>
        </p:nvSpPr>
        <p:spPr>
          <a:xfrm>
            <a:off x="315735" y="537519"/>
            <a:ext cx="3737072" cy="54138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62A39F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D9DDC1B-7D20-45DC-A13D-55A25A787EBB}"/>
              </a:ext>
            </a:extLst>
          </p:cNvPr>
          <p:cNvSpPr txBox="1">
            <a:spLocks/>
          </p:cNvSpPr>
          <p:nvPr/>
        </p:nvSpPr>
        <p:spPr>
          <a:xfrm>
            <a:off x="95367" y="57575"/>
            <a:ext cx="10515600" cy="784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1CADE4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App roles for apps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17C5EB-B6CD-49CD-AC27-502F2AFF3D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4517" y="842044"/>
            <a:ext cx="8624624" cy="5870672"/>
          </a:xfrm>
          <a:prstGeom prst="rect">
            <a:avLst/>
          </a:prstGeom>
          <a:ln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624563409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41CB-F9BD-4293-B47C-A337C94E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993" y="2339599"/>
            <a:ext cx="3203205" cy="2178802"/>
          </a:xfrm>
          <a:ln>
            <a:solidFill>
              <a:schemeClr val="accent2"/>
            </a:solidFill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br>
              <a:rPr lang="en-US" sz="5400" spc="-147" dirty="0">
                <a:ln w="3175">
                  <a:noFill/>
                </a:ln>
                <a:solidFill>
                  <a:schemeClr val="accent1"/>
                </a:solidFill>
              </a:rPr>
            </a:br>
            <a:br>
              <a:rPr lang="en-US" sz="5400" spc="-147" dirty="0">
                <a:ln w="3175">
                  <a:noFill/>
                </a:ln>
                <a:solidFill>
                  <a:schemeClr val="accent1"/>
                </a:solidFill>
              </a:rPr>
            </a:br>
            <a:br>
              <a:rPr lang="en-US" sz="5400" spc="-147" dirty="0">
                <a:ln w="3175">
                  <a:noFill/>
                </a:ln>
                <a:solidFill>
                  <a:schemeClr val="accent1"/>
                </a:solidFill>
              </a:rPr>
            </a:br>
            <a:r>
              <a:rPr lang="en-US" sz="4900" spc="-147" dirty="0">
                <a:solidFill>
                  <a:schemeClr val="accent1"/>
                </a:solidFill>
              </a:rPr>
              <a:t>Add (Assign) them via </a:t>
            </a:r>
            <a:r>
              <a:rPr lang="en-US" sz="4900" spc="-147" dirty="0" err="1">
                <a:solidFill>
                  <a:schemeClr val="accent1"/>
                </a:solidFill>
              </a:rPr>
              <a:t>Api</a:t>
            </a:r>
            <a:r>
              <a:rPr lang="en-US" sz="4900" spc="-147" dirty="0">
                <a:solidFill>
                  <a:schemeClr val="accent1"/>
                </a:solidFill>
              </a:rPr>
              <a:t> permissions 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8351743-1EE6-4131-9B62-3DF20061BB7A}"/>
              </a:ext>
            </a:extLst>
          </p:cNvPr>
          <p:cNvSpPr txBox="1">
            <a:spLocks/>
          </p:cNvSpPr>
          <p:nvPr/>
        </p:nvSpPr>
        <p:spPr>
          <a:xfrm>
            <a:off x="315735" y="537519"/>
            <a:ext cx="3737072" cy="54138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62A39F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D9DDC1B-7D20-45DC-A13D-55A25A787EBB}"/>
              </a:ext>
            </a:extLst>
          </p:cNvPr>
          <p:cNvSpPr txBox="1">
            <a:spLocks/>
          </p:cNvSpPr>
          <p:nvPr/>
        </p:nvSpPr>
        <p:spPr>
          <a:xfrm>
            <a:off x="95367" y="122182"/>
            <a:ext cx="10515600" cy="784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1CADE4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App roles for apps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B2D372-CFCD-44FD-B463-5FDCE7E88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3983" y="1217332"/>
            <a:ext cx="8489845" cy="4995540"/>
          </a:xfrm>
          <a:prstGeom prst="rect">
            <a:avLst/>
          </a:prstGeom>
          <a:ln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410884405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41CB-F9BD-4293-B47C-A337C94E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259" y="2357776"/>
            <a:ext cx="3203205" cy="2165550"/>
          </a:xfrm>
          <a:ln>
            <a:solidFill>
              <a:schemeClr val="accent2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spc="-147" dirty="0">
                <a:solidFill>
                  <a:schemeClr val="accent1"/>
                </a:solidFill>
              </a:rPr>
              <a:t>Add (Assign) them via </a:t>
            </a:r>
            <a:r>
              <a:rPr lang="en-US" sz="4400" spc="-147" dirty="0" err="1">
                <a:solidFill>
                  <a:schemeClr val="accent1"/>
                </a:solidFill>
              </a:rPr>
              <a:t>Api</a:t>
            </a:r>
            <a:r>
              <a:rPr lang="en-US" sz="4400" spc="-147" dirty="0">
                <a:solidFill>
                  <a:schemeClr val="accent1"/>
                </a:solidFill>
              </a:rPr>
              <a:t> permissions 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8351743-1EE6-4131-9B62-3DF20061BB7A}"/>
              </a:ext>
            </a:extLst>
          </p:cNvPr>
          <p:cNvSpPr txBox="1">
            <a:spLocks/>
          </p:cNvSpPr>
          <p:nvPr/>
        </p:nvSpPr>
        <p:spPr>
          <a:xfrm>
            <a:off x="315735" y="537519"/>
            <a:ext cx="3737072" cy="54138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62A39F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D9DDC1B-7D20-45DC-A13D-55A25A787EBB}"/>
              </a:ext>
            </a:extLst>
          </p:cNvPr>
          <p:cNvSpPr txBox="1">
            <a:spLocks/>
          </p:cNvSpPr>
          <p:nvPr/>
        </p:nvSpPr>
        <p:spPr>
          <a:xfrm>
            <a:off x="185124" y="145284"/>
            <a:ext cx="10515600" cy="784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1CADE4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App roles for apps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D4E4EB-2CF1-433E-9092-EAA466AAC6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8696" y="1268870"/>
            <a:ext cx="8399045" cy="4722413"/>
          </a:xfrm>
          <a:prstGeom prst="rect">
            <a:avLst/>
          </a:prstGeom>
          <a:ln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605433119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41CB-F9BD-4293-B47C-A337C94E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735" y="2356737"/>
            <a:ext cx="2655162" cy="2144526"/>
          </a:xfrm>
          <a:ln>
            <a:solidFill>
              <a:schemeClr val="accent2"/>
            </a:solidFill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spc="-147" dirty="0">
                <a:solidFill>
                  <a:schemeClr val="accent1"/>
                </a:solidFill>
              </a:rPr>
              <a:t>Grant admin consent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8351743-1EE6-4131-9B62-3DF20061BB7A}"/>
              </a:ext>
            </a:extLst>
          </p:cNvPr>
          <p:cNvSpPr txBox="1">
            <a:spLocks/>
          </p:cNvSpPr>
          <p:nvPr/>
        </p:nvSpPr>
        <p:spPr>
          <a:xfrm>
            <a:off x="315735" y="537519"/>
            <a:ext cx="3737072" cy="54138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62A39F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D9DDC1B-7D20-45DC-A13D-55A25A787EBB}"/>
              </a:ext>
            </a:extLst>
          </p:cNvPr>
          <p:cNvSpPr txBox="1">
            <a:spLocks/>
          </p:cNvSpPr>
          <p:nvPr/>
        </p:nvSpPr>
        <p:spPr>
          <a:xfrm>
            <a:off x="95367" y="145284"/>
            <a:ext cx="10515600" cy="784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1CADE4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App roles for apps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B281DC-65A0-4752-8B0F-2A00557B6F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2351" y="1448385"/>
            <a:ext cx="8909966" cy="4498370"/>
          </a:xfrm>
          <a:prstGeom prst="rect">
            <a:avLst/>
          </a:prstGeom>
          <a:ln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2968417440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41CB-F9BD-4293-B47C-A337C94E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684" y="198802"/>
            <a:ext cx="11413683" cy="7650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Request for role in your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E6DC48-EFEC-40FE-9CF1-003FDAC29A56}"/>
              </a:ext>
            </a:extLst>
          </p:cNvPr>
          <p:cNvSpPr txBox="1"/>
          <p:nvPr/>
        </p:nvSpPr>
        <p:spPr>
          <a:xfrm>
            <a:off x="4274634" y="602166"/>
            <a:ext cx="7079167" cy="5813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E48646-235B-4EE0-9133-A62E234B544A}"/>
              </a:ext>
            </a:extLst>
          </p:cNvPr>
          <p:cNvSpPr txBox="1"/>
          <p:nvPr/>
        </p:nvSpPr>
        <p:spPr>
          <a:xfrm>
            <a:off x="4193382" y="602166"/>
            <a:ext cx="7298532" cy="5813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highlight>
                <a:srgbClr val="FFFFFF"/>
              </a:highlight>
              <a:uLnTx/>
              <a:uFillTx/>
              <a:latin typeface="Calibri" panose="020F0502020204030204" pitchFamily="34" charset="0"/>
              <a:ea typeface="+mn-ea"/>
              <a:cs typeface="+mn-cs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B4B0BF-49E2-4614-83F0-96383CB76D7E}"/>
              </a:ext>
            </a:extLst>
          </p:cNvPr>
          <p:cNvSpPr/>
          <p:nvPr/>
        </p:nvSpPr>
        <p:spPr>
          <a:xfrm>
            <a:off x="541475" y="1130620"/>
            <a:ext cx="11323286" cy="407803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// With client credentials flows the scopes is ALWAYS of the shape "resource/.default", as the 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// application permissions need to be set statically (in the portal or by PowerShell), and then granted by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// a tenant administrator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[] </a:t>
            </a:r>
            <a:r>
              <a:rPr lang="en-US" sz="1200" dirty="0">
                <a:solidFill>
                  <a:srgbClr val="1F377F"/>
                </a:solidFill>
                <a:latin typeface="Consolas" panose="020B0609020204030204" pitchFamily="49" charset="0"/>
              </a:rPr>
              <a:t>scopes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[] { </a:t>
            </a:r>
            <a:r>
              <a:rPr lang="en-US" sz="1200" dirty="0">
                <a:solidFill>
                  <a:srgbClr val="A31515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A31515"/>
                </a:solidFill>
                <a:highlight>
                  <a:srgbClr val="FFFF00"/>
                </a:highlight>
                <a:latin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https://kkaad.onmicrosoft.com/</a:t>
            </a:r>
            <a:r>
              <a:rPr lang="en-US" sz="1200" dirty="0" err="1">
                <a:solidFill>
                  <a:srgbClr val="A31515"/>
                </a:solidFill>
                <a:highlight>
                  <a:srgbClr val="FFFF00"/>
                </a:highlight>
                <a:latin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webapi</a:t>
            </a:r>
            <a:r>
              <a:rPr lang="en-US" sz="1200" dirty="0">
                <a:solidFill>
                  <a:srgbClr val="A31515"/>
                </a:solidFill>
                <a:highlight>
                  <a:srgbClr val="FFFF00"/>
                </a:highlight>
                <a:latin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/.default"</a:t>
            </a:r>
            <a:r>
              <a:rPr lang="en-US" sz="12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 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};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</a:rPr>
              <a:t>AuthenticationResult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1F377F"/>
                </a:solidFill>
                <a:latin typeface="Consolas" panose="020B0609020204030204" pitchFamily="49" charset="0"/>
              </a:rPr>
              <a:t>result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200" dirty="0">
                <a:solidFill>
                  <a:srgbClr val="8F08C4"/>
                </a:solidFill>
                <a:latin typeface="Consolas" panose="020B0609020204030204" pitchFamily="49" charset="0"/>
              </a:rPr>
              <a:t>try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1F377F"/>
                </a:solidFill>
                <a:latin typeface="Consolas" panose="020B0609020204030204" pitchFamily="49" charset="0"/>
              </a:rPr>
              <a:t>result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 err="1">
                <a:solidFill>
                  <a:srgbClr val="1F377F"/>
                </a:solidFill>
                <a:latin typeface="Consolas" panose="020B0609020204030204" pitchFamily="49" charset="0"/>
              </a:rPr>
              <a:t>app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200" dirty="0" err="1">
                <a:solidFill>
                  <a:srgbClr val="74531F"/>
                </a:solidFill>
                <a:latin typeface="Consolas" panose="020B0609020204030204" pitchFamily="49" charset="0"/>
              </a:rPr>
              <a:t>AcquireTokenForClient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1F377F"/>
                </a:solidFill>
                <a:latin typeface="Consolas" panose="020B0609020204030204" pitchFamily="49" charset="0"/>
              </a:rPr>
              <a:t>scopes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.</a:t>
            </a:r>
            <a:r>
              <a:rPr lang="en-US" sz="1200" dirty="0" err="1">
                <a:solidFill>
                  <a:srgbClr val="74531F"/>
                </a:solidFill>
                <a:latin typeface="Consolas" panose="020B0609020204030204" pitchFamily="49" charset="0"/>
              </a:rPr>
              <a:t>ExecuteAsync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</a:rPr>
              <a:t>Console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200" dirty="0" err="1">
                <a:solidFill>
                  <a:srgbClr val="74531F"/>
                </a:solidFill>
                <a:latin typeface="Consolas" panose="020B0609020204030204" pitchFamily="49" charset="0"/>
              </a:rPr>
              <a:t>WriteLine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"Token acquired </a:t>
            </a:r>
            <a:r>
              <a:rPr lang="en-US" sz="1200" dirty="0">
                <a:solidFill>
                  <a:srgbClr val="B776FB"/>
                </a:solidFill>
                <a:latin typeface="Consolas" panose="020B0609020204030204" pitchFamily="49" charset="0"/>
              </a:rPr>
              <a:t>\n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200" dirty="0">
                <a:solidFill>
                  <a:srgbClr val="8F08C4"/>
                </a:solidFill>
                <a:latin typeface="Consolas" panose="020B0609020204030204" pitchFamily="49" charset="0"/>
              </a:rPr>
              <a:t>catch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(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</a:rPr>
              <a:t>MsalServiceException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1F377F"/>
                </a:solidFill>
                <a:latin typeface="Consolas" panose="020B0609020204030204" pitchFamily="49" charset="0"/>
              </a:rPr>
              <a:t>ex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 </a:t>
            </a:r>
            <a:r>
              <a:rPr lang="en-US" sz="1200" dirty="0">
                <a:solidFill>
                  <a:srgbClr val="8F08C4"/>
                </a:solidFill>
                <a:latin typeface="Consolas" panose="020B0609020204030204" pitchFamily="49" charset="0"/>
              </a:rPr>
              <a:t>when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(</a:t>
            </a:r>
            <a:r>
              <a:rPr lang="en-US" sz="1200" dirty="0" err="1">
                <a:solidFill>
                  <a:srgbClr val="1F377F"/>
                </a:solidFill>
                <a:latin typeface="Consolas" panose="020B0609020204030204" pitchFamily="49" charset="0"/>
              </a:rPr>
              <a:t>ex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.Message.</a:t>
            </a:r>
            <a:r>
              <a:rPr lang="en-US" sz="1200" dirty="0" err="1">
                <a:solidFill>
                  <a:srgbClr val="74531F"/>
                </a:solidFill>
                <a:latin typeface="Consolas" panose="020B0609020204030204" pitchFamily="49" charset="0"/>
              </a:rPr>
              <a:t>Contains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"AADSTS70011"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// Invalid scope. The scope has to be of the form "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https://resourceurl/.default"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// Mitigation: change the scope to be as expected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</a:rPr>
              <a:t>Console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200" dirty="0" err="1">
                <a:solidFill>
                  <a:srgbClr val="74531F"/>
                </a:solidFill>
                <a:latin typeface="Consolas" panose="020B0609020204030204" pitchFamily="49" charset="0"/>
              </a:rPr>
              <a:t>WriteLine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"Scope provided is not supported"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prstClr val="black"/>
              </a:solidFill>
              <a:latin typeface="Calibri" panose="020F0502020204030204" pitchFamily="34" charset="0"/>
            </a:endParaRPr>
          </a:p>
          <a:p>
            <a:endParaRPr lang="en" sz="1600" dirty="0">
              <a:solidFill>
                <a:prstClr val="black"/>
              </a:solidFill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0955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41CB-F9BD-4293-B47C-A337C94E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8" y="1934817"/>
            <a:ext cx="2701727" cy="345572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400" spc="-147" dirty="0">
                <a:solidFill>
                  <a:schemeClr val="accent1"/>
                </a:solidFill>
              </a:rPr>
              <a:t>Granted roles are provided in the ‘roles’ claim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E6DC48-EFEC-40FE-9CF1-003FDAC29A56}"/>
              </a:ext>
            </a:extLst>
          </p:cNvPr>
          <p:cNvSpPr txBox="1"/>
          <p:nvPr/>
        </p:nvSpPr>
        <p:spPr>
          <a:xfrm>
            <a:off x="4274634" y="602166"/>
            <a:ext cx="7079167" cy="5813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E48646-235B-4EE0-9133-A62E234B544A}"/>
              </a:ext>
            </a:extLst>
          </p:cNvPr>
          <p:cNvSpPr txBox="1"/>
          <p:nvPr/>
        </p:nvSpPr>
        <p:spPr>
          <a:xfrm>
            <a:off x="4193382" y="602166"/>
            <a:ext cx="7298532" cy="5813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highlight>
                <a:srgbClr val="FFFFFF"/>
              </a:highlight>
              <a:uLnTx/>
              <a:uFillTx/>
              <a:latin typeface="Calibri" panose="020F0502020204030204" pitchFamily="34" charset="0"/>
              <a:ea typeface="+mn-ea"/>
              <a:cs typeface="+mn-cs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E87810-4028-4583-BC16-E03E1EBBDAD2}"/>
              </a:ext>
            </a:extLst>
          </p:cNvPr>
          <p:cNvSpPr/>
          <p:nvPr/>
        </p:nvSpPr>
        <p:spPr>
          <a:xfrm>
            <a:off x="3695891" y="1505396"/>
            <a:ext cx="783749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highlight>
                <a:srgbClr val="FFFFFF"/>
              </a:highlight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99CD2E-3212-4C8C-A7EC-53EB3FD268C2}"/>
              </a:ext>
            </a:extLst>
          </p:cNvPr>
          <p:cNvSpPr/>
          <p:nvPr/>
        </p:nvSpPr>
        <p:spPr>
          <a:xfrm>
            <a:off x="3175128" y="1837686"/>
            <a:ext cx="8666121" cy="4078039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1600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2E75B6"/>
                </a:solidFill>
                <a:latin typeface="Consolas" panose="020B0609020204030204" pitchFamily="49" charset="0"/>
              </a:rPr>
              <a:t>aud</a:t>
            </a:r>
            <a:r>
              <a:rPr lang="en-US" sz="1600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https://kkaad.onmicrosoft.com/</a:t>
            </a:r>
            <a:r>
              <a:rPr lang="en-US" sz="1600" dirty="0" err="1">
                <a:solidFill>
                  <a:srgbClr val="A31515"/>
                </a:solidFill>
                <a:latin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webapi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1600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2E75B6"/>
                </a:solidFill>
                <a:latin typeface="Consolas" panose="020B0609020204030204" pitchFamily="49" charset="0"/>
              </a:rPr>
              <a:t>iss</a:t>
            </a:r>
            <a:r>
              <a:rPr lang="en-US" sz="1600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https://sts.windows.net/979f4440-75dc-4664-b2e1-2cafa0ac67d1/"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1600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2E75B6"/>
                </a:solidFill>
                <a:latin typeface="Consolas" panose="020B0609020204030204" pitchFamily="49" charset="0"/>
              </a:rPr>
              <a:t>appid</a:t>
            </a:r>
            <a:r>
              <a:rPr lang="en-US" sz="1600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"93c1dea2-b4e6-4c34-ba7c-5b171d1426f2"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1600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2E75B6"/>
                </a:solidFill>
                <a:latin typeface="Consolas" panose="020B0609020204030204" pitchFamily="49" charset="0"/>
              </a:rPr>
              <a:t>idp</a:t>
            </a:r>
            <a:r>
              <a:rPr lang="en-US" sz="1600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https://sts.windows.net/979f4440-75dc-4664-b2e1-2cafa0ac67d1/"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1600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2E75B6"/>
                </a:solidFill>
                <a:latin typeface="Consolas" panose="020B0609020204030204" pitchFamily="49" charset="0"/>
              </a:rPr>
              <a:t>oid</a:t>
            </a:r>
            <a:r>
              <a:rPr lang="en-US" sz="1600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"a914c385-39e4-42b2-8470-8c4ef8f9b528"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1600" dirty="0">
                <a:solidFill>
                  <a:srgbClr val="2E75B6"/>
                </a:solidFill>
                <a:latin typeface="Consolas" panose="020B0609020204030204" pitchFamily="49" charset="0"/>
              </a:rPr>
              <a:t>"roles"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 [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A31515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access_as_application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],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1600" dirty="0">
                <a:solidFill>
                  <a:srgbClr val="2E75B6"/>
                </a:solidFill>
                <a:latin typeface="Consolas" panose="020B0609020204030204" pitchFamily="49" charset="0"/>
              </a:rPr>
              <a:t>"sub"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"a914c385-39e4-42b2-8470-8c4ef8f9b528"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1600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2E75B6"/>
                </a:solidFill>
                <a:latin typeface="Consolas" panose="020B0609020204030204" pitchFamily="49" charset="0"/>
              </a:rPr>
              <a:t>tid</a:t>
            </a:r>
            <a:r>
              <a:rPr lang="en-US" sz="1600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"979f4440-75dc-4664-b2e1-2cafa0ac67d1"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1600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2E75B6"/>
                </a:solidFill>
                <a:latin typeface="Consolas" panose="020B0609020204030204" pitchFamily="49" charset="0"/>
              </a:rPr>
              <a:t>ver</a:t>
            </a:r>
            <a:r>
              <a:rPr lang="en-US" sz="1600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"1.0"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2000" dirty="0">
              <a:solidFill>
                <a:prstClr val="black"/>
              </a:solidFill>
              <a:latin typeface="Calibri" panose="020F0502020204030204" pitchFamily="34" charset="0"/>
            </a:endParaRPr>
          </a:p>
          <a:p>
            <a:endParaRPr lang="en" sz="2000" dirty="0">
              <a:solidFill>
                <a:prstClr val="black"/>
              </a:solidFill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FFFFFF"/>
              </a:highlight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C7FC5A-3308-4705-AD12-6F9155364E75}"/>
              </a:ext>
            </a:extLst>
          </p:cNvPr>
          <p:cNvSpPr txBox="1"/>
          <p:nvPr/>
        </p:nvSpPr>
        <p:spPr>
          <a:xfrm>
            <a:off x="335288" y="442332"/>
            <a:ext cx="4315412" cy="6093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defRPr/>
            </a:pPr>
            <a:r>
              <a:rPr lang="en-US" sz="4400" dirty="0">
                <a:solidFill>
                  <a:srgbClr val="1CADE4"/>
                </a:solidFill>
                <a:latin typeface="Calibri Light" panose="020F0302020204030204"/>
                <a:ea typeface="+mj-ea"/>
                <a:cs typeface="+mj-cs"/>
              </a:rPr>
              <a:t>Apps roles for apps</a:t>
            </a:r>
          </a:p>
        </p:txBody>
      </p:sp>
    </p:spTree>
    <p:extLst>
      <p:ext uri="{BB962C8B-B14F-4D97-AF65-F5344CB8AC3E}">
        <p14:creationId xmlns:p14="http://schemas.microsoft.com/office/powerpoint/2010/main" val="48487614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41CB-F9BD-4293-B47C-A337C94E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466" y="219627"/>
            <a:ext cx="11413683" cy="7650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Verify and use roles in your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E6DC48-EFEC-40FE-9CF1-003FDAC29A56}"/>
              </a:ext>
            </a:extLst>
          </p:cNvPr>
          <p:cNvSpPr txBox="1"/>
          <p:nvPr/>
        </p:nvSpPr>
        <p:spPr>
          <a:xfrm>
            <a:off x="4274634" y="602166"/>
            <a:ext cx="7079167" cy="5813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E48646-235B-4EE0-9133-A62E234B544A}"/>
              </a:ext>
            </a:extLst>
          </p:cNvPr>
          <p:cNvSpPr txBox="1"/>
          <p:nvPr/>
        </p:nvSpPr>
        <p:spPr>
          <a:xfrm>
            <a:off x="4193382" y="602166"/>
            <a:ext cx="7298532" cy="5813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highlight>
                <a:srgbClr val="FFFFFF"/>
              </a:highlight>
              <a:uLnTx/>
              <a:uFillTx/>
              <a:latin typeface="Calibri" panose="020F0502020204030204" pitchFamily="34" charset="0"/>
              <a:ea typeface="+mn-ea"/>
              <a:cs typeface="+mn-cs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B4B0BF-49E2-4614-83F0-96383CB76D7E}"/>
              </a:ext>
            </a:extLst>
          </p:cNvPr>
          <p:cNvSpPr/>
          <p:nvPr/>
        </p:nvSpPr>
        <p:spPr>
          <a:xfrm>
            <a:off x="488466" y="2608670"/>
            <a:ext cx="11323286" cy="180049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// GET: </a:t>
            </a:r>
            <a:r>
              <a:rPr lang="en-US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api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/</a:t>
            </a:r>
            <a:r>
              <a:rPr lang="en-US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todolist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</a:rPr>
              <a:t>HttpGet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12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[</a:t>
            </a:r>
            <a:r>
              <a:rPr lang="en-US" sz="1200" dirty="0">
                <a:solidFill>
                  <a:srgbClr val="2B91AF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Authorize</a:t>
            </a:r>
            <a:r>
              <a:rPr lang="en-US" sz="12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(Roles = </a:t>
            </a:r>
            <a:r>
              <a:rPr lang="en-US" sz="1200" dirty="0">
                <a:solidFill>
                  <a:srgbClr val="A31515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"</a:t>
            </a:r>
            <a:r>
              <a:rPr lang="en-US" sz="1200" dirty="0" err="1">
                <a:solidFill>
                  <a:srgbClr val="A31515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access_as_application</a:t>
            </a:r>
            <a:r>
              <a:rPr lang="en-US" sz="1200" dirty="0">
                <a:solidFill>
                  <a:srgbClr val="A31515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)]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</a:rPr>
              <a:t>IActionResult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74531F"/>
                </a:solidFill>
                <a:latin typeface="Consolas" panose="020B0609020204030204" pitchFamily="49" charset="0"/>
              </a:rPr>
              <a:t>Get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8F08C4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74531F"/>
                </a:solidFill>
                <a:latin typeface="Consolas" panose="020B0609020204030204" pitchFamily="49" charset="0"/>
              </a:rPr>
              <a:t>Ok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TodoStore.Values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" sz="1600" dirty="0">
              <a:solidFill>
                <a:prstClr val="black"/>
              </a:solidFill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864414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43D23-D6A9-4D33-9DC1-5E3877715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041" y="1539359"/>
            <a:ext cx="5943600" cy="553998"/>
          </a:xfrm>
        </p:spPr>
        <p:txBody>
          <a:bodyPr/>
          <a:lstStyle/>
          <a:p>
            <a:r>
              <a:rPr lang="en-US" dirty="0"/>
              <a:t>Before we get started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AEC862-181F-49F2-874B-4870A19EA52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2040" y="2941320"/>
            <a:ext cx="11027347" cy="192360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We are recording the sessions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Please mute your microphone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Please type your comments and questions into the chat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You can also come out of mute to ask a question or make a comment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Raise your hands in Teams, but this is harder for the presenter to see.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E839E7-92C7-4B27-85E7-DE5F213CB0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610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35792-8381-4F34-804A-6DCA78932629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91440" tIns="45720" rIns="91440" bIns="45720" rtlCol="0" anchor="t">
            <a:normAutofit fontScale="90000"/>
          </a:bodyPr>
          <a:lstStyle/>
          <a:p>
            <a:r>
              <a:rPr lang="en-US" dirty="0">
                <a:solidFill>
                  <a:schemeClr val="accent1"/>
                </a:solidFill>
              </a:rPr>
              <a:t>App Roles for Apps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810ECF2-9BF6-4E08-A92E-C9ABED5CC829}"/>
              </a:ext>
            </a:extLst>
          </p:cNvPr>
          <p:cNvSpPr/>
          <p:nvPr/>
        </p:nvSpPr>
        <p:spPr>
          <a:xfrm>
            <a:off x="588263" y="1789910"/>
            <a:ext cx="10773023" cy="3139321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lang="en-US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prstClr val="black"/>
                </a:solidFill>
              </a:rPr>
              <a:t>Use app roles to let apps request granular permissions to your resource.  Study and learn from Microsoft Graph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lang="en-US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prstClr val="black"/>
                </a:solidFill>
              </a:rPr>
              <a:t>The roles will only be granted once administrator consents.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lang="en-US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kumimoji="0" lang="en-US" sz="18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Scenario - </a:t>
            </a:r>
            <a:r>
              <a:rPr lang="en-US" dirty="0">
                <a:hlinkClick r:id="rId3"/>
              </a:rPr>
              <a:t>Protected web API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kumimoji="0" lang="en-US" sz="1800" i="0" u="none" strike="noStrike" kern="1200" cap="none" spc="0" normalizeH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kumimoji="0" lang="en-US" sz="180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Documentation - </a:t>
            </a:r>
            <a:r>
              <a:rPr lang="en-US" dirty="0">
                <a:hlinkClick r:id="rId4"/>
              </a:rPr>
              <a:t>Add app roles in your application and receive them in the token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kumimoji="0" lang="en-US" sz="1800" i="0" u="none" strike="noStrike" kern="1200" cap="none" spc="0" normalizeH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Recommended Sample - </a:t>
            </a:r>
            <a:r>
              <a:rPr lang="en-US" dirty="0">
                <a:hlinkClick r:id="rId5"/>
              </a:rPr>
              <a:t>A .NET Core daemon console application using Microsoft identity platform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3155385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EE01F0-1699-4D3A-8987-873DCD652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Cactus API example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1E3372-11C3-4971-B8CD-8B5B354E28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5583067"/>
          </a:xfrm>
        </p:spPr>
        <p:txBody>
          <a:bodyPr/>
          <a:lstStyle/>
          <a:p>
            <a:r>
              <a:rPr lang="en-US" dirty="0"/>
              <a:t>What does this Access token allow?</a:t>
            </a:r>
          </a:p>
          <a:p>
            <a:endParaRPr lang="en-US" sz="1800" dirty="0"/>
          </a:p>
          <a:p>
            <a:r>
              <a:rPr lang="en-US" sz="1800" dirty="0"/>
              <a:t>eyJ0eXAiOiJKV1QiLCJhbGciOiJSUzI1NiIsImtpZCI6InU0T2ZORlBId0VCb3NIanRyYXVPYlY4NExuWSJ9.eyJhdWQiOiI0MTY2ODRhNy0wYjUyLTRmYTMtOTkxOC1lNzZkMTY1NDJiZTIiLCJpc3MiOiJodHRwczovL2xvZ2luLm1pY3Jvc29mdG9ubGluZS5jb20vYzcyYTI5NWQtZDdhNS00MWVhLWEzNTEtYjE1ZGQ5ZjY3MjE1L3YyLjAiLCJpYXQiOjE1NjM4ODMzMzYsIm5iZiI6MTU2Mzg4MzMzNiwiZXhwIjoxNTYzODg3MjM2LCJhaW8iOiJBVFFBeS84TUFBQUFhTHRBLzNNb2R4K09OK1FNaTUwMnZycFdib0h6c253akNxYmladU9qcTE2bFkxelU3YkVNdDlIUW90NXJGcDVqIiwiYXpwIjoiYmI3NjRjMjEtNDliOC00OWRlLWFhMjQtNmM3NmQ3ZGM4MDBmIiwiYXpwYWNyIjoiMCIsIm5hbWUiOiJNZWdhbiBCb3dlbiIsIm9pZCI6IjBlNzQ4Y2QwLTVkMmEtNDkxOC1hMzUxLTk1NDllNzVmZDFkZCIsInByZWZlcnJlZF91c2VybmFtZSI6Ik1lZ2FuQkBtaWNyb3NvZnRpZGVudGl0eS5kZXYiLCJyaCI6IkkiLCJyb2xlcyI6WyJBZG1pbiJdLCJzY3AiOiJDYXRhbG9nLlZpZXcuQWxsIENhdGFsb2cuVmlldy5QdWJsaXNoZWQiLCJzdWIiOiIwWDdQdkVUNG9ySFJuUlluZE12QTRDWWxZeGdfQ293c0UxQkdUSUFLNmhFIiwidGlkIjoiYzcyYTI5NWQtZDdhNS00MWVhLWEzNTEtYjE1ZGQ5ZjY3MjE1IiwidXRpIjoia2FlRkNSR3dtMFNPd01Obmp2SUhBQSIsInZlciI6IjIuMCJ9.gdp_cBRgJhfDo7d8_ooG1d41NCfLmLLwNxFTQl-_hhskeHXg45DMFBTCyxBv1Kt5ggrxxKgfkAZTdrM01mzpw-DhA8TX7xi7altJJ-iIjNMrRQVJI8F6UVZxMetgN_20184Ry9lbBDDOI0Ac6A8UnpV8uUbV08Aiiaj3ecjpX3vAaaTKuOQsdmzZEh9CK1REvxn6ospUTkL2wzqMQ-E4h-wb30-NpCqLuuaGITqpw45Sunn1hoq8fIZyzgCkVz65V_Udw4eTbKA1FGOg7nXiN_Pp0EKy1O6qiN77BQENA5PQOlcgRaOedQ1N9eH6_qT4AavHKMkqrxfcFp2QAD-UR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9416649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EE01F0-1699-4D3A-8987-873DCD652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Cactus API example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1E3372-11C3-4971-B8CD-8B5B354E28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094732"/>
            <a:ext cx="11018520" cy="5306068"/>
          </a:xfrm>
        </p:spPr>
        <p:txBody>
          <a:bodyPr/>
          <a:lstStyle/>
          <a:p>
            <a:r>
              <a:rPr lang="en-US" dirty="0"/>
              <a:t>What does this Access token allow?</a:t>
            </a:r>
          </a:p>
          <a:p>
            <a:r>
              <a:rPr lang="en-US" sz="1200" dirty="0"/>
              <a:t>[Header].{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aud</a:t>
            </a:r>
            <a:r>
              <a:rPr lang="en-US" sz="1200" dirty="0"/>
              <a:t>": "416684a7-0b52-4fa3-9918-e76d16542be2",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iss</a:t>
            </a:r>
            <a:r>
              <a:rPr lang="en-US" sz="1200" dirty="0"/>
              <a:t>": "https://login.microsoftonline.com/c72a295d-d7a5-41ea-a351-b15dd9f67215/v2.0",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iat</a:t>
            </a:r>
            <a:r>
              <a:rPr lang="en-US" sz="1200" dirty="0"/>
              <a:t>": 1563883336,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nbf</a:t>
            </a:r>
            <a:r>
              <a:rPr lang="en-US" sz="1200" dirty="0"/>
              <a:t>": 1563883336,</a:t>
            </a:r>
          </a:p>
          <a:p>
            <a:r>
              <a:rPr lang="en-US" sz="1200" dirty="0"/>
              <a:t>  "exp": 1563887236,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aio</a:t>
            </a:r>
            <a:r>
              <a:rPr lang="en-US" sz="1200" dirty="0"/>
              <a:t>": "</a:t>
            </a:r>
            <a:r>
              <a:rPr lang="en-US" sz="1200" dirty="0" err="1"/>
              <a:t>ATQAy</a:t>
            </a:r>
            <a:r>
              <a:rPr lang="en-US" sz="1200" dirty="0"/>
              <a:t>/8MAAAAaLtA/3Modx+ON+QMi502vrpWboHzsnwjCqbiZuOjq16lY1zU7bEMt9HQot5rFp5j",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azp</a:t>
            </a:r>
            <a:r>
              <a:rPr lang="en-US" sz="1200" dirty="0"/>
              <a:t>": "bb764c21-49b8-49de-aa24-6c76d7dc800f",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azpacr</a:t>
            </a:r>
            <a:r>
              <a:rPr lang="en-US" sz="1200" dirty="0"/>
              <a:t>": "0",</a:t>
            </a:r>
          </a:p>
          <a:p>
            <a:r>
              <a:rPr lang="en-US" sz="1200" dirty="0"/>
              <a:t>  "name": "Megan Bowen",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oid</a:t>
            </a:r>
            <a:r>
              <a:rPr lang="en-US" sz="1200" dirty="0"/>
              <a:t>": "0e748cd0-5d2a-4918-a351-9549e75fd1dd",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preferred_username</a:t>
            </a:r>
            <a:r>
              <a:rPr lang="en-US" sz="1200" dirty="0"/>
              <a:t>": "</a:t>
            </a:r>
            <a:r>
              <a:rPr lang="en-US" sz="1200" dirty="0" err="1"/>
              <a:t>MeganB@microsoftidentity.dev</a:t>
            </a:r>
            <a:r>
              <a:rPr lang="en-US" sz="1200" dirty="0"/>
              <a:t>",</a:t>
            </a:r>
          </a:p>
          <a:p>
            <a:r>
              <a:rPr lang="en-US" sz="1200" dirty="0"/>
              <a:t>  "rh": "I",</a:t>
            </a:r>
          </a:p>
          <a:p>
            <a:r>
              <a:rPr lang="en-US" sz="1200" dirty="0"/>
              <a:t>  "roles": [</a:t>
            </a:r>
          </a:p>
          <a:p>
            <a:r>
              <a:rPr lang="en-US" sz="1200" dirty="0"/>
              <a:t>    "Admin"</a:t>
            </a:r>
          </a:p>
          <a:p>
            <a:r>
              <a:rPr lang="en-US" sz="1200" dirty="0"/>
              <a:t>  ],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scp</a:t>
            </a:r>
            <a:r>
              <a:rPr lang="en-US" sz="1200" dirty="0"/>
              <a:t>": "</a:t>
            </a:r>
            <a:r>
              <a:rPr lang="en-US" sz="1200" dirty="0" err="1"/>
              <a:t>Catalog.View.Published</a:t>
            </a:r>
            <a:r>
              <a:rPr lang="en-US" sz="1200" dirty="0"/>
              <a:t>",</a:t>
            </a:r>
          </a:p>
          <a:p>
            <a:r>
              <a:rPr lang="en-US" sz="1200" dirty="0"/>
              <a:t>  "sub": "0X7PvET4orHRnRYndMvA4CYlYxg_CowsE1BGTIAK6hE",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tid</a:t>
            </a:r>
            <a:r>
              <a:rPr lang="en-US" sz="1200" dirty="0"/>
              <a:t>": "c72a295d-d7a5-41ea-a351-b15dd9f67215",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uti</a:t>
            </a:r>
            <a:r>
              <a:rPr lang="en-US" sz="1200" dirty="0"/>
              <a:t>": "kaeFCRGwm0SOwMNnjvIHAA",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ver</a:t>
            </a:r>
            <a:r>
              <a:rPr lang="en-US" sz="1200" dirty="0"/>
              <a:t>": "2.0"</a:t>
            </a:r>
          </a:p>
          <a:p>
            <a:r>
              <a:rPr lang="en-US" sz="1200" dirty="0"/>
              <a:t>}.[Signature]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76724627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EE01F0-1699-4D3A-8987-873DCD652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Cactus API example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1E3372-11C3-4971-B8CD-8B5B354E28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094732"/>
            <a:ext cx="11018520" cy="5306068"/>
          </a:xfrm>
        </p:spPr>
        <p:txBody>
          <a:bodyPr/>
          <a:lstStyle/>
          <a:p>
            <a:r>
              <a:rPr lang="en-US" dirty="0"/>
              <a:t>What does this Access token allow?</a:t>
            </a:r>
          </a:p>
          <a:p>
            <a:r>
              <a:rPr lang="en-US" sz="1200" dirty="0"/>
              <a:t>[Header].{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aud</a:t>
            </a:r>
            <a:r>
              <a:rPr lang="en-US" sz="1200" dirty="0"/>
              <a:t>": "416684a7-0b52-4fa3-9918-e76d16542be2",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iss</a:t>
            </a:r>
            <a:r>
              <a:rPr lang="en-US" sz="1200" dirty="0"/>
              <a:t>": "https://login.microsoftonline.com/c72a295d-d7a5-41ea-a351-b15dd9f67215/v2.0",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iat</a:t>
            </a:r>
            <a:r>
              <a:rPr lang="en-US" sz="1200" dirty="0"/>
              <a:t>": 1563883336,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nbf</a:t>
            </a:r>
            <a:r>
              <a:rPr lang="en-US" sz="1200" dirty="0"/>
              <a:t>": 1563883336,</a:t>
            </a:r>
          </a:p>
          <a:p>
            <a:r>
              <a:rPr lang="en-US" sz="1200" dirty="0"/>
              <a:t>  "exp": 1563887236,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aio</a:t>
            </a:r>
            <a:r>
              <a:rPr lang="en-US" sz="1200" dirty="0"/>
              <a:t>": "</a:t>
            </a:r>
            <a:r>
              <a:rPr lang="en-US" sz="1200" dirty="0" err="1"/>
              <a:t>ATQAy</a:t>
            </a:r>
            <a:r>
              <a:rPr lang="en-US" sz="1200" dirty="0"/>
              <a:t>/8MAAAAaLtA/3Modx+ON+QMi502vrpWboHzsnwjCqbiZuOjq16lY1zU7bEMt9HQot5rFp5j",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azp</a:t>
            </a:r>
            <a:r>
              <a:rPr lang="en-US" sz="1200" dirty="0"/>
              <a:t>": "bb764c21-49b8-49de-aa24-6c76d7dc800f",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azpacr</a:t>
            </a:r>
            <a:r>
              <a:rPr lang="en-US" sz="1200" dirty="0"/>
              <a:t>": "0",</a:t>
            </a:r>
          </a:p>
          <a:p>
            <a:r>
              <a:rPr lang="en-US" sz="1200" dirty="0"/>
              <a:t>  "name": "Megan Bowen",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oid</a:t>
            </a:r>
            <a:r>
              <a:rPr lang="en-US" sz="1200" dirty="0"/>
              <a:t>": "0e748cd0-5d2a-4918-a351-9549e75fd1dd",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preferred_username</a:t>
            </a:r>
            <a:r>
              <a:rPr lang="en-US" sz="1200" dirty="0"/>
              <a:t>": "</a:t>
            </a:r>
            <a:r>
              <a:rPr lang="en-US" sz="1200" dirty="0" err="1"/>
              <a:t>MeganB@microsoftidentity.dev</a:t>
            </a:r>
            <a:r>
              <a:rPr lang="en-US" sz="1200" dirty="0"/>
              <a:t>",</a:t>
            </a:r>
          </a:p>
          <a:p>
            <a:r>
              <a:rPr lang="en-US" sz="1200" dirty="0"/>
              <a:t>  "rh": "I",</a:t>
            </a:r>
          </a:p>
          <a:p>
            <a:r>
              <a:rPr lang="en-US" sz="1200" dirty="0">
                <a:highlight>
                  <a:srgbClr val="FFFF00"/>
                </a:highlight>
              </a:rPr>
              <a:t>  "roles": [</a:t>
            </a:r>
          </a:p>
          <a:p>
            <a:r>
              <a:rPr lang="en-US" sz="1200" dirty="0">
                <a:highlight>
                  <a:srgbClr val="FFFF00"/>
                </a:highlight>
              </a:rPr>
              <a:t>    "Admin"</a:t>
            </a:r>
          </a:p>
          <a:p>
            <a:r>
              <a:rPr lang="en-US" sz="1200" dirty="0"/>
              <a:t>  ],</a:t>
            </a:r>
          </a:p>
          <a:p>
            <a:r>
              <a:rPr lang="en-US" sz="1200" dirty="0">
                <a:highlight>
                  <a:srgbClr val="FFFF00"/>
                </a:highlight>
              </a:rPr>
              <a:t>  "</a:t>
            </a:r>
            <a:r>
              <a:rPr lang="en-US" sz="1200" dirty="0" err="1">
                <a:highlight>
                  <a:srgbClr val="FFFF00"/>
                </a:highlight>
              </a:rPr>
              <a:t>scp</a:t>
            </a:r>
            <a:r>
              <a:rPr lang="en-US" sz="1200" dirty="0">
                <a:highlight>
                  <a:srgbClr val="FFFF00"/>
                </a:highlight>
              </a:rPr>
              <a:t>": "</a:t>
            </a:r>
            <a:r>
              <a:rPr lang="en-US" sz="1200" dirty="0" err="1">
                <a:highlight>
                  <a:srgbClr val="FFFF00"/>
                </a:highlight>
              </a:rPr>
              <a:t>Catalog.View.Published</a:t>
            </a:r>
            <a:r>
              <a:rPr lang="en-US" sz="1200" dirty="0">
                <a:highlight>
                  <a:srgbClr val="FFFF00"/>
                </a:highlight>
              </a:rPr>
              <a:t>",</a:t>
            </a:r>
          </a:p>
          <a:p>
            <a:r>
              <a:rPr lang="en-US" sz="1200" dirty="0"/>
              <a:t>  "sub": "0X7PvET4orHRnRYndMvA4CYlYxg_CowsE1BGTIAK6hE",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tid</a:t>
            </a:r>
            <a:r>
              <a:rPr lang="en-US" sz="1200" dirty="0"/>
              <a:t>": "c72a295d-d7a5-41ea-a351-b15dd9f67215",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uti</a:t>
            </a:r>
            <a:r>
              <a:rPr lang="en-US" sz="1200" dirty="0"/>
              <a:t>": "kaeFCRGwm0SOwMNnjvIHAA",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ver</a:t>
            </a:r>
            <a:r>
              <a:rPr lang="en-US" sz="1200" dirty="0"/>
              <a:t>": "2.0"</a:t>
            </a:r>
          </a:p>
          <a:p>
            <a:r>
              <a:rPr lang="en-US" sz="1200" dirty="0"/>
              <a:t>}.[Signature]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909741060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EE01F0-1699-4D3A-8987-873DCD652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Cactus API example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1E3372-11C3-4971-B8CD-8B5B354E28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098400"/>
            <a:ext cx="11018520" cy="4419671"/>
          </a:xfrm>
        </p:spPr>
        <p:txBody>
          <a:bodyPr/>
          <a:lstStyle/>
          <a:p>
            <a:r>
              <a:rPr lang="en-US" dirty="0"/>
              <a:t>What does this Access token allow?</a:t>
            </a:r>
          </a:p>
          <a:p>
            <a:r>
              <a:rPr lang="en-US" sz="1200" dirty="0"/>
              <a:t>[Header].{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aud</a:t>
            </a:r>
            <a:r>
              <a:rPr lang="en-US" sz="1200" dirty="0"/>
              <a:t>": "416684a7-0b52-4fa3-9918-e76d16542be2",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iss</a:t>
            </a:r>
            <a:r>
              <a:rPr lang="en-US" sz="1200" dirty="0"/>
              <a:t>": "https://login.microsoftonline.com/c72a295d-d7a5-41ea-a351-b15dd9f67215/v2.0",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iat</a:t>
            </a:r>
            <a:r>
              <a:rPr lang="en-US" sz="1200" dirty="0"/>
              <a:t>": 1563882662,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nbf</a:t>
            </a:r>
            <a:r>
              <a:rPr lang="en-US" sz="1200" dirty="0"/>
              <a:t>": 1563882662,</a:t>
            </a:r>
          </a:p>
          <a:p>
            <a:r>
              <a:rPr lang="en-US" sz="1200" dirty="0"/>
              <a:t>  "exp": 1563886562,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aio</a:t>
            </a:r>
            <a:r>
              <a:rPr lang="en-US" sz="1200" dirty="0"/>
              <a:t>": "42FgYBBvuZbJnh7xs0l8YXcOy7nLAA==",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azp</a:t>
            </a:r>
            <a:r>
              <a:rPr lang="en-US" sz="1200" dirty="0"/>
              <a:t>": "bf9b8d73-dc3f-4c03-a928-7529d3cc3fd4",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azpacr</a:t>
            </a:r>
            <a:r>
              <a:rPr lang="en-US" sz="1200" dirty="0"/>
              <a:t>": "1",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oid</a:t>
            </a:r>
            <a:r>
              <a:rPr lang="en-US" sz="1200" dirty="0"/>
              <a:t>": "7d655a98-843c-4337-ad24-3a4b0922179e",</a:t>
            </a:r>
          </a:p>
          <a:p>
            <a:r>
              <a:rPr lang="en-US" sz="1200" dirty="0"/>
              <a:t>  "roles": [</a:t>
            </a:r>
          </a:p>
          <a:p>
            <a:r>
              <a:rPr lang="en-US" sz="1200" dirty="0"/>
              <a:t>    "</a:t>
            </a:r>
            <a:r>
              <a:rPr lang="en-US" sz="1200" dirty="0" err="1"/>
              <a:t>Catalog.View.All</a:t>
            </a:r>
            <a:r>
              <a:rPr lang="en-US" sz="1200" dirty="0"/>
              <a:t>"</a:t>
            </a:r>
          </a:p>
          <a:p>
            <a:r>
              <a:rPr lang="en-US" sz="1200" dirty="0"/>
              <a:t>  ],</a:t>
            </a:r>
          </a:p>
          <a:p>
            <a:r>
              <a:rPr lang="en-US" sz="1200" dirty="0"/>
              <a:t>  "sub": "7d655a98-843c-4337-ad24-3a4b0922179e",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tid</a:t>
            </a:r>
            <a:r>
              <a:rPr lang="en-US" sz="1200" dirty="0"/>
              <a:t>": "c72a295d-d7a5-41ea-a351-b15dd9f67215",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uti</a:t>
            </a:r>
            <a:r>
              <a:rPr lang="en-US" sz="1200" dirty="0"/>
              <a:t>": "</a:t>
            </a:r>
            <a:r>
              <a:rPr lang="en-US" sz="1200" dirty="0" err="1"/>
              <a:t>pPPIBgD_AUqWqKVYHTUQAA</a:t>
            </a:r>
            <a:r>
              <a:rPr lang="en-US" sz="1200" dirty="0"/>
              <a:t>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ver</a:t>
            </a:r>
            <a:r>
              <a:rPr lang="en-US" sz="1200" dirty="0"/>
              <a:t>": "2.0"</a:t>
            </a:r>
          </a:p>
          <a:p>
            <a:r>
              <a:rPr lang="en-US" sz="1200" dirty="0"/>
              <a:t>}.[Signature]</a:t>
            </a:r>
          </a:p>
        </p:txBody>
      </p:sp>
    </p:spTree>
    <p:extLst>
      <p:ext uri="{BB962C8B-B14F-4D97-AF65-F5344CB8AC3E}">
        <p14:creationId xmlns:p14="http://schemas.microsoft.com/office/powerpoint/2010/main" val="3386434560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EE01F0-1699-4D3A-8987-873DCD652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Cactus API example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1E3372-11C3-4971-B8CD-8B5B354E28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097946"/>
            <a:ext cx="11018520" cy="4419671"/>
          </a:xfrm>
        </p:spPr>
        <p:txBody>
          <a:bodyPr/>
          <a:lstStyle/>
          <a:p>
            <a:r>
              <a:rPr lang="en-US"/>
              <a:t>What does this Access token allow?</a:t>
            </a:r>
          </a:p>
          <a:p>
            <a:r>
              <a:rPr lang="en-US" sz="1200"/>
              <a:t>[Header].{</a:t>
            </a:r>
          </a:p>
          <a:p>
            <a:r>
              <a:rPr lang="en-US" sz="1200"/>
              <a:t>  "</a:t>
            </a:r>
            <a:r>
              <a:rPr lang="en-US" sz="1200" err="1"/>
              <a:t>aud</a:t>
            </a:r>
            <a:r>
              <a:rPr lang="en-US" sz="1200"/>
              <a:t>": "416684a7-0b52-4fa3-9918-e76d16542be2",</a:t>
            </a:r>
          </a:p>
          <a:p>
            <a:r>
              <a:rPr lang="en-US" sz="1200"/>
              <a:t>  "</a:t>
            </a:r>
            <a:r>
              <a:rPr lang="en-US" sz="1200" err="1"/>
              <a:t>iss</a:t>
            </a:r>
            <a:r>
              <a:rPr lang="en-US" sz="1200"/>
              <a:t>": "https://login.microsoftonline.com/c72a295d-d7a5-41ea-a351-b15dd9f67215/v2.0",</a:t>
            </a:r>
          </a:p>
          <a:p>
            <a:r>
              <a:rPr lang="en-US" sz="1200"/>
              <a:t>  "</a:t>
            </a:r>
            <a:r>
              <a:rPr lang="en-US" sz="1200" err="1"/>
              <a:t>iat</a:t>
            </a:r>
            <a:r>
              <a:rPr lang="en-US" sz="1200"/>
              <a:t>": 1563882662,</a:t>
            </a:r>
          </a:p>
          <a:p>
            <a:r>
              <a:rPr lang="en-US" sz="1200"/>
              <a:t>  "</a:t>
            </a:r>
            <a:r>
              <a:rPr lang="en-US" sz="1200" err="1"/>
              <a:t>nbf</a:t>
            </a:r>
            <a:r>
              <a:rPr lang="en-US" sz="1200"/>
              <a:t>": 1563882662,</a:t>
            </a:r>
          </a:p>
          <a:p>
            <a:r>
              <a:rPr lang="en-US" sz="1200"/>
              <a:t>  "exp": 1563886562,</a:t>
            </a:r>
          </a:p>
          <a:p>
            <a:r>
              <a:rPr lang="en-US" sz="1200"/>
              <a:t>  "</a:t>
            </a:r>
            <a:r>
              <a:rPr lang="en-US" sz="1200" err="1"/>
              <a:t>aio</a:t>
            </a:r>
            <a:r>
              <a:rPr lang="en-US" sz="1200"/>
              <a:t>": "42FgYBBvuZbJnh7xs0l8YXcOy7nLAA==",</a:t>
            </a:r>
          </a:p>
          <a:p>
            <a:r>
              <a:rPr lang="en-US" sz="1200"/>
              <a:t>  "</a:t>
            </a:r>
            <a:r>
              <a:rPr lang="en-US" sz="1200" err="1"/>
              <a:t>azp</a:t>
            </a:r>
            <a:r>
              <a:rPr lang="en-US" sz="1200"/>
              <a:t>": "bf9b8d73-dc3f-4c03-a928-7529d3cc3fd4",</a:t>
            </a:r>
          </a:p>
          <a:p>
            <a:r>
              <a:rPr lang="en-US" sz="1200"/>
              <a:t>  "</a:t>
            </a:r>
            <a:r>
              <a:rPr lang="en-US" sz="1200" err="1"/>
              <a:t>azpacr</a:t>
            </a:r>
            <a:r>
              <a:rPr lang="en-US" sz="1200"/>
              <a:t>": "1",</a:t>
            </a:r>
          </a:p>
          <a:p>
            <a:r>
              <a:rPr lang="en-US" sz="1200"/>
              <a:t>  "oid": "7d655a98-843c-4337-ad24-3a4b0922179e",</a:t>
            </a:r>
          </a:p>
          <a:p>
            <a:r>
              <a:rPr lang="en-US" sz="1200">
                <a:highlight>
                  <a:srgbClr val="FFFF00"/>
                </a:highlight>
              </a:rPr>
              <a:t>  "roles": [</a:t>
            </a:r>
          </a:p>
          <a:p>
            <a:r>
              <a:rPr lang="en-US" sz="1200">
                <a:highlight>
                  <a:srgbClr val="FFFF00"/>
                </a:highlight>
              </a:rPr>
              <a:t>    "</a:t>
            </a:r>
            <a:r>
              <a:rPr lang="en-US" sz="1200" err="1">
                <a:highlight>
                  <a:srgbClr val="FFFF00"/>
                </a:highlight>
              </a:rPr>
              <a:t>Catalog.View.All</a:t>
            </a:r>
            <a:r>
              <a:rPr lang="en-US" sz="1200">
                <a:highlight>
                  <a:srgbClr val="FFFF00"/>
                </a:highlight>
              </a:rPr>
              <a:t>"</a:t>
            </a:r>
          </a:p>
          <a:p>
            <a:r>
              <a:rPr lang="en-US" sz="1200"/>
              <a:t>  ],</a:t>
            </a:r>
          </a:p>
          <a:p>
            <a:r>
              <a:rPr lang="en-US" sz="1200"/>
              <a:t>  "sub": "7d655a98-843c-4337-ad24-3a4b0922179e",</a:t>
            </a:r>
          </a:p>
          <a:p>
            <a:r>
              <a:rPr lang="en-US" sz="1200"/>
              <a:t>  "</a:t>
            </a:r>
            <a:r>
              <a:rPr lang="en-US" sz="1200" err="1"/>
              <a:t>tid</a:t>
            </a:r>
            <a:r>
              <a:rPr lang="en-US" sz="1200"/>
              <a:t>": "c72a295d-d7a5-41ea-a351-b15dd9f67215",</a:t>
            </a:r>
          </a:p>
          <a:p>
            <a:r>
              <a:rPr lang="en-US" sz="1200"/>
              <a:t>  "</a:t>
            </a:r>
            <a:r>
              <a:rPr lang="en-US" sz="1200" err="1"/>
              <a:t>uti</a:t>
            </a:r>
            <a:r>
              <a:rPr lang="en-US" sz="1200"/>
              <a:t>": "</a:t>
            </a:r>
            <a:r>
              <a:rPr lang="en-US" sz="1200" err="1"/>
              <a:t>pPPIBgD_AUqWqKVYHTUQAA</a:t>
            </a:r>
            <a:r>
              <a:rPr lang="en-US" sz="1200"/>
              <a:t>",</a:t>
            </a:r>
          </a:p>
          <a:p>
            <a:r>
              <a:rPr lang="en-US" sz="1200"/>
              <a:t>  "</a:t>
            </a:r>
            <a:r>
              <a:rPr lang="en-US" sz="1200" err="1"/>
              <a:t>ver</a:t>
            </a:r>
            <a:r>
              <a:rPr lang="en-US" sz="1200"/>
              <a:t>": "2.0"</a:t>
            </a:r>
          </a:p>
          <a:p>
            <a:r>
              <a:rPr lang="en-US" sz="1200"/>
              <a:t>}.[Signature]</a:t>
            </a:r>
          </a:p>
        </p:txBody>
      </p:sp>
    </p:spTree>
    <p:extLst>
      <p:ext uri="{BB962C8B-B14F-4D97-AF65-F5344CB8AC3E}">
        <p14:creationId xmlns:p14="http://schemas.microsoft.com/office/powerpoint/2010/main" val="2021076146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EE01F0-1699-4D3A-8987-873DCD652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Cactus API example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1E3372-11C3-4971-B8CD-8B5B354E28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097936"/>
            <a:ext cx="11018520" cy="4419671"/>
          </a:xfrm>
        </p:spPr>
        <p:txBody>
          <a:bodyPr/>
          <a:lstStyle/>
          <a:p>
            <a:r>
              <a:rPr lang="en-US" dirty="0"/>
              <a:t>What does this Access token allow?</a:t>
            </a:r>
          </a:p>
          <a:p>
            <a:r>
              <a:rPr lang="en-US" sz="1200" dirty="0"/>
              <a:t>[Header].{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aud</a:t>
            </a:r>
            <a:r>
              <a:rPr lang="en-US" sz="1200" dirty="0"/>
              <a:t>": "416684a7-0b52-4fa3-9918-e76d16542be2",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iss</a:t>
            </a:r>
            <a:r>
              <a:rPr lang="en-US" sz="1200" dirty="0"/>
              <a:t>": "https://login.microsoftonline.com/c72a295d-d7a5-41ea-a351-b15dd9f67215/v2.0",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iat</a:t>
            </a:r>
            <a:r>
              <a:rPr lang="en-US" sz="1200" dirty="0"/>
              <a:t>": 1563882662,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nbf</a:t>
            </a:r>
            <a:r>
              <a:rPr lang="en-US" sz="1200" dirty="0"/>
              <a:t>": 1563882662,</a:t>
            </a:r>
          </a:p>
          <a:p>
            <a:r>
              <a:rPr lang="en-US" sz="1200" dirty="0"/>
              <a:t>  "exp": 1563886562,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aio</a:t>
            </a:r>
            <a:r>
              <a:rPr lang="en-US" sz="1200" dirty="0"/>
              <a:t>": "42FgYBBvuZbJnh7xs0l8YXcOy7nLAA==",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azp</a:t>
            </a:r>
            <a:r>
              <a:rPr lang="en-US" sz="1200" dirty="0"/>
              <a:t>": "bf9b8d73-dc3f-4c03-a928-7529d3cc3fd4",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azpacr</a:t>
            </a:r>
            <a:r>
              <a:rPr lang="en-US" sz="1200" dirty="0"/>
              <a:t>": "1",</a:t>
            </a:r>
          </a:p>
          <a:p>
            <a:r>
              <a:rPr lang="en-US" sz="1200" dirty="0">
                <a:highlight>
                  <a:srgbClr val="FFFF00"/>
                </a:highlight>
              </a:rPr>
              <a:t>  "</a:t>
            </a:r>
            <a:r>
              <a:rPr lang="en-US" sz="1200" dirty="0" err="1">
                <a:highlight>
                  <a:srgbClr val="FFFF00"/>
                </a:highlight>
              </a:rPr>
              <a:t>oid</a:t>
            </a:r>
            <a:r>
              <a:rPr lang="en-US" sz="1200" dirty="0">
                <a:highlight>
                  <a:srgbClr val="FFFF00"/>
                </a:highlight>
              </a:rPr>
              <a:t>": "7d655a98-843c-4337-ad24-3a4b0922179e",</a:t>
            </a:r>
          </a:p>
          <a:p>
            <a:r>
              <a:rPr lang="en-US" sz="1200" dirty="0"/>
              <a:t>  "roles": [</a:t>
            </a:r>
          </a:p>
          <a:p>
            <a:r>
              <a:rPr lang="en-US" sz="1200" dirty="0"/>
              <a:t>    "</a:t>
            </a:r>
            <a:r>
              <a:rPr lang="en-US" sz="1200" dirty="0" err="1"/>
              <a:t>Catalog.View.All</a:t>
            </a:r>
            <a:r>
              <a:rPr lang="en-US" sz="1200" dirty="0"/>
              <a:t>"</a:t>
            </a:r>
          </a:p>
          <a:p>
            <a:r>
              <a:rPr lang="en-US" sz="1200" dirty="0"/>
              <a:t>  ],</a:t>
            </a:r>
          </a:p>
          <a:p>
            <a:r>
              <a:rPr lang="en-US" sz="1200" dirty="0">
                <a:highlight>
                  <a:srgbClr val="FFFF00"/>
                </a:highlight>
              </a:rPr>
              <a:t>  "sub": "7d655a98-843c-4337-ad24-3a4b0922179e",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tid</a:t>
            </a:r>
            <a:r>
              <a:rPr lang="en-US" sz="1200" dirty="0"/>
              <a:t>": "c72a295d-d7a5-41ea-a351-b15dd9f67215",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uti</a:t>
            </a:r>
            <a:r>
              <a:rPr lang="en-US" sz="1200" dirty="0"/>
              <a:t>": "</a:t>
            </a:r>
            <a:r>
              <a:rPr lang="en-US" sz="1200" dirty="0" err="1"/>
              <a:t>pPPIBgD_AUqWqKVYHTUQAA</a:t>
            </a:r>
            <a:r>
              <a:rPr lang="en-US" sz="1200" dirty="0"/>
              <a:t>",</a:t>
            </a:r>
          </a:p>
          <a:p>
            <a:r>
              <a:rPr lang="en-US" sz="1200" dirty="0"/>
              <a:t>  "</a:t>
            </a:r>
            <a:r>
              <a:rPr lang="en-US" sz="1200" dirty="0" err="1"/>
              <a:t>ver</a:t>
            </a:r>
            <a:r>
              <a:rPr lang="en-US" sz="1200" dirty="0"/>
              <a:t>": "2.0"</a:t>
            </a:r>
          </a:p>
          <a:p>
            <a:r>
              <a:rPr lang="en-US" sz="1200" dirty="0"/>
              <a:t>}.[Signature]</a:t>
            </a:r>
          </a:p>
        </p:txBody>
      </p:sp>
    </p:spTree>
    <p:extLst>
      <p:ext uri="{BB962C8B-B14F-4D97-AF65-F5344CB8AC3E}">
        <p14:creationId xmlns:p14="http://schemas.microsoft.com/office/powerpoint/2010/main" val="3903359211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69A4A-8C39-4AB7-8CE1-8A1303C32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happens when one API needs to call another API?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62C292-A38F-461A-A252-CF9B7C492A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EE80E4-FCF6-4F62-A9DE-765AC0ACD4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978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E9A38-5B61-B540-8FF1-7FF552B3A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API calling another API</a:t>
            </a:r>
          </a:p>
        </p:txBody>
      </p:sp>
      <p:pic>
        <p:nvPicPr>
          <p:cNvPr id="19" name="Picture 18" descr="A close up of a sign&#10;&#10;Description automatically generated">
            <a:extLst>
              <a:ext uri="{FF2B5EF4-FFF2-40B4-BE49-F238E27FC236}">
                <a16:creationId xmlns:a16="http://schemas.microsoft.com/office/drawing/2014/main" id="{E6D725D2-09A8-45AA-8BE9-CBED87197D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0052" y="1653518"/>
            <a:ext cx="5436365" cy="4584054"/>
          </a:xfrm>
          <a:prstGeom prst="rect">
            <a:avLst/>
          </a:prstGeom>
        </p:spPr>
      </p:pic>
      <p:pic>
        <p:nvPicPr>
          <p:cNvPr id="21" name="Picture 20" descr="A picture containing clock&#10;&#10;Description automatically generated">
            <a:extLst>
              <a:ext uri="{FF2B5EF4-FFF2-40B4-BE49-F238E27FC236}">
                <a16:creationId xmlns:a16="http://schemas.microsoft.com/office/drawing/2014/main" id="{4BB238A4-5B43-4BB0-A860-F28FEE8600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6660" y="1762875"/>
            <a:ext cx="3648237" cy="4474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983565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7A8D-AD06-4344-B2FD-AEFE36A28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43" y="472760"/>
            <a:ext cx="11018520" cy="553998"/>
          </a:xfrm>
        </p:spPr>
        <p:txBody>
          <a:bodyPr/>
          <a:lstStyle/>
          <a:p>
            <a:r>
              <a:rPr lang="en-US"/>
              <a:t>App has an authenticated user and a token to call API</a:t>
            </a:r>
          </a:p>
        </p:txBody>
      </p:sp>
      <p:sp>
        <p:nvSpPr>
          <p:cNvPr id="6" name="Browser_4" title="Icon of a website or an app window">
            <a:extLst>
              <a:ext uri="{FF2B5EF4-FFF2-40B4-BE49-F238E27FC236}">
                <a16:creationId xmlns:a16="http://schemas.microsoft.com/office/drawing/2014/main" id="{F1E30766-B2DC-4701-AF08-FB98A947CF0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88263" y="4017364"/>
            <a:ext cx="1787536" cy="1322895"/>
          </a:xfrm>
          <a:custGeom>
            <a:avLst/>
            <a:gdLst>
              <a:gd name="T0" fmla="*/ 80 w 604"/>
              <a:gd name="T1" fmla="*/ 244 h 447"/>
              <a:gd name="T2" fmla="*/ 320 w 604"/>
              <a:gd name="T3" fmla="*/ 244 h 447"/>
              <a:gd name="T4" fmla="*/ 80 w 604"/>
              <a:gd name="T5" fmla="*/ 367 h 447"/>
              <a:gd name="T6" fmla="*/ 320 w 604"/>
              <a:gd name="T7" fmla="*/ 367 h 447"/>
              <a:gd name="T8" fmla="*/ 525 w 604"/>
              <a:gd name="T9" fmla="*/ 305 h 447"/>
              <a:gd name="T10" fmla="*/ 525 w 604"/>
              <a:gd name="T11" fmla="*/ 244 h 447"/>
              <a:gd name="T12" fmla="*/ 403 w 604"/>
              <a:gd name="T13" fmla="*/ 244 h 447"/>
              <a:gd name="T14" fmla="*/ 403 w 604"/>
              <a:gd name="T15" fmla="*/ 367 h 447"/>
              <a:gd name="T16" fmla="*/ 525 w 604"/>
              <a:gd name="T17" fmla="*/ 367 h 447"/>
              <a:gd name="T18" fmla="*/ 525 w 604"/>
              <a:gd name="T19" fmla="*/ 305 h 447"/>
              <a:gd name="T20" fmla="*/ 525 w 604"/>
              <a:gd name="T21" fmla="*/ 123 h 447"/>
              <a:gd name="T22" fmla="*/ 525 w 604"/>
              <a:gd name="T23" fmla="*/ 80 h 447"/>
              <a:gd name="T24" fmla="*/ 82 w 604"/>
              <a:gd name="T25" fmla="*/ 80 h 447"/>
              <a:gd name="T26" fmla="*/ 82 w 604"/>
              <a:gd name="T27" fmla="*/ 166 h 447"/>
              <a:gd name="T28" fmla="*/ 525 w 604"/>
              <a:gd name="T29" fmla="*/ 166 h 447"/>
              <a:gd name="T30" fmla="*/ 525 w 604"/>
              <a:gd name="T31" fmla="*/ 123 h 447"/>
              <a:gd name="T32" fmla="*/ 604 w 604"/>
              <a:gd name="T33" fmla="*/ 225 h 447"/>
              <a:gd name="T34" fmla="*/ 604 w 604"/>
              <a:gd name="T35" fmla="*/ 0 h 447"/>
              <a:gd name="T36" fmla="*/ 0 w 604"/>
              <a:gd name="T37" fmla="*/ 0 h 447"/>
              <a:gd name="T38" fmla="*/ 0 w 604"/>
              <a:gd name="T39" fmla="*/ 447 h 447"/>
              <a:gd name="T40" fmla="*/ 604 w 604"/>
              <a:gd name="T41" fmla="*/ 447 h 447"/>
              <a:gd name="T42" fmla="*/ 604 w 604"/>
              <a:gd name="T43" fmla="*/ 225 h 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604" h="447">
                <a:moveTo>
                  <a:pt x="80" y="244"/>
                </a:moveTo>
                <a:lnTo>
                  <a:pt x="320" y="244"/>
                </a:lnTo>
                <a:moveTo>
                  <a:pt x="80" y="367"/>
                </a:moveTo>
                <a:lnTo>
                  <a:pt x="320" y="367"/>
                </a:lnTo>
                <a:moveTo>
                  <a:pt x="525" y="305"/>
                </a:moveTo>
                <a:lnTo>
                  <a:pt x="525" y="244"/>
                </a:lnTo>
                <a:lnTo>
                  <a:pt x="403" y="244"/>
                </a:lnTo>
                <a:lnTo>
                  <a:pt x="403" y="367"/>
                </a:lnTo>
                <a:lnTo>
                  <a:pt x="525" y="367"/>
                </a:lnTo>
                <a:lnTo>
                  <a:pt x="525" y="305"/>
                </a:lnTo>
                <a:moveTo>
                  <a:pt x="525" y="123"/>
                </a:moveTo>
                <a:lnTo>
                  <a:pt x="525" y="80"/>
                </a:lnTo>
                <a:lnTo>
                  <a:pt x="82" y="80"/>
                </a:lnTo>
                <a:lnTo>
                  <a:pt x="82" y="166"/>
                </a:lnTo>
                <a:lnTo>
                  <a:pt x="525" y="166"/>
                </a:lnTo>
                <a:lnTo>
                  <a:pt x="525" y="123"/>
                </a:lnTo>
                <a:moveTo>
                  <a:pt x="604" y="225"/>
                </a:moveTo>
                <a:lnTo>
                  <a:pt x="604" y="0"/>
                </a:lnTo>
                <a:lnTo>
                  <a:pt x="0" y="0"/>
                </a:lnTo>
                <a:lnTo>
                  <a:pt x="0" y="447"/>
                </a:lnTo>
                <a:lnTo>
                  <a:pt x="604" y="447"/>
                </a:lnTo>
                <a:lnTo>
                  <a:pt x="604" y="225"/>
                </a:lnTo>
              </a:path>
            </a:pathLst>
          </a:custGeom>
          <a:noFill/>
          <a:ln w="15875" cap="sq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GB"/>
            </a:defPPr>
            <a:lvl1pPr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9725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9449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19174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58898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98623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8348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8072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17797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67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0BEE951-90B1-4DB6-8798-2594298900A9}"/>
              </a:ext>
            </a:extLst>
          </p:cNvPr>
          <p:cNvGrpSpPr/>
          <p:nvPr/>
        </p:nvGrpSpPr>
        <p:grpSpPr>
          <a:xfrm>
            <a:off x="4657229" y="1026758"/>
            <a:ext cx="2590957" cy="1730712"/>
            <a:chOff x="4426431" y="1990592"/>
            <a:chExt cx="2642911" cy="1765416"/>
          </a:xfrm>
        </p:grpSpPr>
        <p:sp>
          <p:nvSpPr>
            <p:cNvPr id="8" name="Cloud">
              <a:extLst>
                <a:ext uri="{FF2B5EF4-FFF2-40B4-BE49-F238E27FC236}">
                  <a16:creationId xmlns:a16="http://schemas.microsoft.com/office/drawing/2014/main" id="{96B9AEA0-A2E5-4C86-8F44-AA9DCE7F6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6431" y="1990592"/>
              <a:ext cx="2642911" cy="1765416"/>
            </a:xfrm>
            <a:custGeom>
              <a:avLst/>
              <a:gdLst>
                <a:gd name="T0" fmla="*/ 28 w 120"/>
                <a:gd name="T1" fmla="*/ 32 h 80"/>
                <a:gd name="T2" fmla="*/ 60 w 120"/>
                <a:gd name="T3" fmla="*/ 0 h 80"/>
                <a:gd name="T4" fmla="*/ 90 w 120"/>
                <a:gd name="T5" fmla="*/ 20 h 80"/>
                <a:gd name="T6" fmla="*/ 90 w 120"/>
                <a:gd name="T7" fmla="*/ 20 h 80"/>
                <a:gd name="T8" fmla="*/ 120 w 120"/>
                <a:gd name="T9" fmla="*/ 50 h 80"/>
                <a:gd name="T10" fmla="*/ 90 w 120"/>
                <a:gd name="T11" fmla="*/ 80 h 80"/>
                <a:gd name="T12" fmla="*/ 24 w 120"/>
                <a:gd name="T13" fmla="*/ 80 h 80"/>
                <a:gd name="T14" fmla="*/ 0 w 120"/>
                <a:gd name="T15" fmla="*/ 56 h 80"/>
                <a:gd name="T16" fmla="*/ 24 w 120"/>
                <a:gd name="T17" fmla="*/ 32 h 80"/>
                <a:gd name="T18" fmla="*/ 28 w 120"/>
                <a:gd name="T19" fmla="*/ 3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" h="80">
                  <a:moveTo>
                    <a:pt x="28" y="32"/>
                  </a:moveTo>
                  <a:cubicBezTo>
                    <a:pt x="28" y="14"/>
                    <a:pt x="42" y="0"/>
                    <a:pt x="60" y="0"/>
                  </a:cubicBezTo>
                  <a:cubicBezTo>
                    <a:pt x="73" y="0"/>
                    <a:pt x="85" y="8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107" y="20"/>
                    <a:pt x="120" y="33"/>
                    <a:pt x="120" y="50"/>
                  </a:cubicBezTo>
                  <a:cubicBezTo>
                    <a:pt x="120" y="67"/>
                    <a:pt x="107" y="80"/>
                    <a:pt x="90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11" y="80"/>
                    <a:pt x="0" y="69"/>
                    <a:pt x="0" y="56"/>
                  </a:cubicBezTo>
                  <a:cubicBezTo>
                    <a:pt x="0" y="43"/>
                    <a:pt x="11" y="32"/>
                    <a:pt x="24" y="32"/>
                  </a:cubicBezTo>
                  <a:cubicBezTo>
                    <a:pt x="25" y="32"/>
                    <a:pt x="27" y="32"/>
                    <a:pt x="28" y="32"/>
                  </a:cubicBezTo>
                  <a:close/>
                </a:path>
              </a:pathLst>
            </a:custGeom>
            <a:solidFill>
              <a:srgbClr val="F8F8F8"/>
            </a:solidFill>
            <a:ln w="3810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87880" tIns="43940" rIns="87880" bIns="439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896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8D0AE71-BAA0-4175-99E3-58F4B25D1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1940" y="2220528"/>
              <a:ext cx="1327670" cy="1327670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5A712B8-74CB-F549-A73E-FD5A1225D889}"/>
              </a:ext>
            </a:extLst>
          </p:cNvPr>
          <p:cNvGrpSpPr/>
          <p:nvPr/>
        </p:nvGrpSpPr>
        <p:grpSpPr>
          <a:xfrm>
            <a:off x="9784162" y="3921587"/>
            <a:ext cx="2407839" cy="1914040"/>
            <a:chOff x="8834500" y="3666276"/>
            <a:chExt cx="1966020" cy="1565791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4CBCB37-E7DC-E541-BD07-735453D75AE0}"/>
                </a:ext>
              </a:extLst>
            </p:cNvPr>
            <p:cNvGrpSpPr/>
            <p:nvPr/>
          </p:nvGrpSpPr>
          <p:grpSpPr>
            <a:xfrm>
              <a:off x="8979292" y="3666276"/>
              <a:ext cx="1821228" cy="1312304"/>
              <a:chOff x="-3272346" y="4002157"/>
              <a:chExt cx="1476378" cy="1063819"/>
            </a:xfrm>
          </p:grpSpPr>
          <p:sp>
            <p:nvSpPr>
              <p:cNvPr id="29" name="Cloud">
                <a:extLst>
                  <a:ext uri="{FF2B5EF4-FFF2-40B4-BE49-F238E27FC236}">
                    <a16:creationId xmlns:a16="http://schemas.microsoft.com/office/drawing/2014/main" id="{A9B0C5CD-A826-5549-9DEC-528BC68BF2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975222" y="4133674"/>
                <a:ext cx="1075887" cy="718674"/>
              </a:xfrm>
              <a:custGeom>
                <a:avLst/>
                <a:gdLst>
                  <a:gd name="T0" fmla="*/ 28 w 120"/>
                  <a:gd name="T1" fmla="*/ 32 h 80"/>
                  <a:gd name="T2" fmla="*/ 60 w 120"/>
                  <a:gd name="T3" fmla="*/ 0 h 80"/>
                  <a:gd name="T4" fmla="*/ 90 w 120"/>
                  <a:gd name="T5" fmla="*/ 20 h 80"/>
                  <a:gd name="T6" fmla="*/ 90 w 120"/>
                  <a:gd name="T7" fmla="*/ 20 h 80"/>
                  <a:gd name="T8" fmla="*/ 120 w 120"/>
                  <a:gd name="T9" fmla="*/ 50 h 80"/>
                  <a:gd name="T10" fmla="*/ 90 w 120"/>
                  <a:gd name="T11" fmla="*/ 80 h 80"/>
                  <a:gd name="T12" fmla="*/ 24 w 120"/>
                  <a:gd name="T13" fmla="*/ 80 h 80"/>
                  <a:gd name="T14" fmla="*/ 0 w 120"/>
                  <a:gd name="T15" fmla="*/ 56 h 80"/>
                  <a:gd name="T16" fmla="*/ 24 w 120"/>
                  <a:gd name="T17" fmla="*/ 32 h 80"/>
                  <a:gd name="T18" fmla="*/ 28 w 120"/>
                  <a:gd name="T19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0" h="80">
                    <a:moveTo>
                      <a:pt x="28" y="32"/>
                    </a:moveTo>
                    <a:cubicBezTo>
                      <a:pt x="28" y="14"/>
                      <a:pt x="42" y="0"/>
                      <a:pt x="60" y="0"/>
                    </a:cubicBezTo>
                    <a:cubicBezTo>
                      <a:pt x="73" y="0"/>
                      <a:pt x="85" y="8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7" y="20"/>
                      <a:pt x="120" y="33"/>
                      <a:pt x="120" y="50"/>
                    </a:cubicBezTo>
                    <a:cubicBezTo>
                      <a:pt x="120" y="67"/>
                      <a:pt x="107" y="80"/>
                      <a:pt x="90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11" y="80"/>
                      <a:pt x="0" y="69"/>
                      <a:pt x="0" y="56"/>
                    </a:cubicBezTo>
                    <a:cubicBezTo>
                      <a:pt x="0" y="43"/>
                      <a:pt x="11" y="32"/>
                      <a:pt x="24" y="32"/>
                    </a:cubicBezTo>
                    <a:cubicBezTo>
                      <a:pt x="25" y="32"/>
                      <a:pt x="27" y="32"/>
                      <a:pt x="28" y="32"/>
                    </a:cubicBezTo>
                    <a:close/>
                  </a:path>
                </a:pathLst>
              </a:custGeom>
              <a:solidFill>
                <a:srgbClr val="F8F8F8"/>
              </a:solidFill>
              <a:ln w="254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87880" tIns="43940" rIns="87880" bIns="4394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F3FBECDF-E2AD-F744-8684-4B8B52BAE1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272346" y="4002157"/>
                <a:ext cx="834438" cy="667550"/>
              </a:xfrm>
              <a:prstGeom prst="rect">
                <a:avLst/>
              </a:prstGeom>
            </p:spPr>
          </p:pic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FE275253-DF9F-FC4C-91FD-F652081323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398059" y="4463885"/>
                <a:ext cx="602091" cy="602091"/>
              </a:xfrm>
              <a:prstGeom prst="rect">
                <a:avLst/>
              </a:prstGeom>
            </p:spPr>
          </p:pic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4C9A705-5007-8244-AB45-025F9A3A4DF6}"/>
                </a:ext>
              </a:extLst>
            </p:cNvPr>
            <p:cNvSpPr txBox="1"/>
            <p:nvPr/>
          </p:nvSpPr>
          <p:spPr>
            <a:xfrm>
              <a:off x="8834500" y="4859151"/>
              <a:ext cx="761015" cy="37291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lvl="0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200"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latin typeface="Segoe UI" charset="0"/>
                  <a:ea typeface="Segoe UI" charset="0"/>
                  <a:cs typeface="Segoe UI" charset="0"/>
                </a:rPr>
                <a:t>Your API</a:t>
              </a:r>
            </a:p>
          </p:txBody>
        </p:sp>
      </p:grpSp>
      <p:sp>
        <p:nvSpPr>
          <p:cNvPr id="32" name="Regular Pentagon 1">
            <a:extLst>
              <a:ext uri="{FF2B5EF4-FFF2-40B4-BE49-F238E27FC236}">
                <a16:creationId xmlns:a16="http://schemas.microsoft.com/office/drawing/2014/main" id="{2C828D1D-3E71-8A43-AA45-ACCBCD88BA2C}"/>
              </a:ext>
            </a:extLst>
          </p:cNvPr>
          <p:cNvSpPr/>
          <p:nvPr/>
        </p:nvSpPr>
        <p:spPr bwMode="auto">
          <a:xfrm>
            <a:off x="1198387" y="5392410"/>
            <a:ext cx="914400" cy="927040"/>
          </a:xfrm>
          <a:prstGeom prst="pentagon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1821" tIns="105456" rIns="131821" bIns="105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7214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A</a:t>
            </a:r>
          </a:p>
        </p:txBody>
      </p:sp>
      <p:sp>
        <p:nvSpPr>
          <p:cNvPr id="33" name="Regular Pentagon 1">
            <a:extLst>
              <a:ext uri="{FF2B5EF4-FFF2-40B4-BE49-F238E27FC236}">
                <a16:creationId xmlns:a16="http://schemas.microsoft.com/office/drawing/2014/main" id="{192D16CD-1B81-BB4A-8D5F-0DEDE0DF34DD}"/>
              </a:ext>
            </a:extLst>
          </p:cNvPr>
          <p:cNvSpPr/>
          <p:nvPr/>
        </p:nvSpPr>
        <p:spPr bwMode="auto">
          <a:xfrm>
            <a:off x="223783" y="5392410"/>
            <a:ext cx="914400" cy="914400"/>
          </a:xfrm>
          <a:prstGeom prst="pentagon">
            <a:avLst/>
          </a:prstGeom>
          <a:solidFill>
            <a:srgbClr val="00B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1821" tIns="105456" rIns="131821" bIns="105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7214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ID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8D991C7-68F1-4E6F-AB9E-E7B8DCDC15D7}"/>
              </a:ext>
            </a:extLst>
          </p:cNvPr>
          <p:cNvSpPr/>
          <p:nvPr/>
        </p:nvSpPr>
        <p:spPr bwMode="auto">
          <a:xfrm>
            <a:off x="8571592" y="3999978"/>
            <a:ext cx="1281659" cy="1340281"/>
          </a:xfrm>
          <a:prstGeom prst="rect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Authorization Required</a:t>
            </a: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C1165E95-0614-4105-8F7F-CC4990B089B1}"/>
              </a:ext>
            </a:extLst>
          </p:cNvPr>
          <p:cNvSpPr/>
          <p:nvPr/>
        </p:nvSpPr>
        <p:spPr bwMode="auto">
          <a:xfrm>
            <a:off x="2375798" y="4401812"/>
            <a:ext cx="6155537" cy="553998"/>
          </a:xfrm>
          <a:prstGeom prst="right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3054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D970A-1E76-422A-9069-337A875A5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1" y="2972548"/>
            <a:ext cx="6540507" cy="553998"/>
          </a:xfrm>
        </p:spPr>
        <p:txBody>
          <a:bodyPr/>
          <a:lstStyle/>
          <a:p>
            <a:r>
              <a:rPr lang="en-US" strike="sngStrike"/>
              <a:t>Protecting an API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DA7433-C9EE-4B44-A2A3-22CBEA88EB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7947A37-B3D6-4441-9824-4537F0E749D4}"/>
              </a:ext>
            </a:extLst>
          </p:cNvPr>
          <p:cNvSpPr txBox="1">
            <a:spLocks/>
          </p:cNvSpPr>
          <p:nvPr/>
        </p:nvSpPr>
        <p:spPr>
          <a:xfrm>
            <a:off x="588261" y="2972548"/>
            <a:ext cx="6540507" cy="55399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kern="1200" cap="none" spc="-50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Protecting an API</a:t>
            </a:r>
          </a:p>
        </p:txBody>
      </p:sp>
    </p:spTree>
    <p:extLst>
      <p:ext uri="{BB962C8B-B14F-4D97-AF65-F5344CB8AC3E}">
        <p14:creationId xmlns:p14="http://schemas.microsoft.com/office/powerpoint/2010/main" val="262226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7A8D-AD06-4344-B2FD-AEFE36A28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43" y="472760"/>
            <a:ext cx="11018520" cy="553998"/>
          </a:xfrm>
        </p:spPr>
        <p:txBody>
          <a:bodyPr/>
          <a:lstStyle/>
          <a:p>
            <a:r>
              <a:rPr lang="en-US"/>
              <a:t>Call the API</a:t>
            </a:r>
          </a:p>
        </p:txBody>
      </p:sp>
      <p:sp>
        <p:nvSpPr>
          <p:cNvPr id="6" name="Browser_4" title="Icon of a website or an app window">
            <a:extLst>
              <a:ext uri="{FF2B5EF4-FFF2-40B4-BE49-F238E27FC236}">
                <a16:creationId xmlns:a16="http://schemas.microsoft.com/office/drawing/2014/main" id="{F1E30766-B2DC-4701-AF08-FB98A947CF0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88263" y="4017364"/>
            <a:ext cx="1787536" cy="1322895"/>
          </a:xfrm>
          <a:custGeom>
            <a:avLst/>
            <a:gdLst>
              <a:gd name="T0" fmla="*/ 80 w 604"/>
              <a:gd name="T1" fmla="*/ 244 h 447"/>
              <a:gd name="T2" fmla="*/ 320 w 604"/>
              <a:gd name="T3" fmla="*/ 244 h 447"/>
              <a:gd name="T4" fmla="*/ 80 w 604"/>
              <a:gd name="T5" fmla="*/ 367 h 447"/>
              <a:gd name="T6" fmla="*/ 320 w 604"/>
              <a:gd name="T7" fmla="*/ 367 h 447"/>
              <a:gd name="T8" fmla="*/ 525 w 604"/>
              <a:gd name="T9" fmla="*/ 305 h 447"/>
              <a:gd name="T10" fmla="*/ 525 w 604"/>
              <a:gd name="T11" fmla="*/ 244 h 447"/>
              <a:gd name="T12" fmla="*/ 403 w 604"/>
              <a:gd name="T13" fmla="*/ 244 h 447"/>
              <a:gd name="T14" fmla="*/ 403 w 604"/>
              <a:gd name="T15" fmla="*/ 367 h 447"/>
              <a:gd name="T16" fmla="*/ 525 w 604"/>
              <a:gd name="T17" fmla="*/ 367 h 447"/>
              <a:gd name="T18" fmla="*/ 525 w 604"/>
              <a:gd name="T19" fmla="*/ 305 h 447"/>
              <a:gd name="T20" fmla="*/ 525 w 604"/>
              <a:gd name="T21" fmla="*/ 123 h 447"/>
              <a:gd name="T22" fmla="*/ 525 w 604"/>
              <a:gd name="T23" fmla="*/ 80 h 447"/>
              <a:gd name="T24" fmla="*/ 82 w 604"/>
              <a:gd name="T25" fmla="*/ 80 h 447"/>
              <a:gd name="T26" fmla="*/ 82 w 604"/>
              <a:gd name="T27" fmla="*/ 166 h 447"/>
              <a:gd name="T28" fmla="*/ 525 w 604"/>
              <a:gd name="T29" fmla="*/ 166 h 447"/>
              <a:gd name="T30" fmla="*/ 525 w 604"/>
              <a:gd name="T31" fmla="*/ 123 h 447"/>
              <a:gd name="T32" fmla="*/ 604 w 604"/>
              <a:gd name="T33" fmla="*/ 225 h 447"/>
              <a:gd name="T34" fmla="*/ 604 w 604"/>
              <a:gd name="T35" fmla="*/ 0 h 447"/>
              <a:gd name="T36" fmla="*/ 0 w 604"/>
              <a:gd name="T37" fmla="*/ 0 h 447"/>
              <a:gd name="T38" fmla="*/ 0 w 604"/>
              <a:gd name="T39" fmla="*/ 447 h 447"/>
              <a:gd name="T40" fmla="*/ 604 w 604"/>
              <a:gd name="T41" fmla="*/ 447 h 447"/>
              <a:gd name="T42" fmla="*/ 604 w 604"/>
              <a:gd name="T43" fmla="*/ 225 h 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604" h="447">
                <a:moveTo>
                  <a:pt x="80" y="244"/>
                </a:moveTo>
                <a:lnTo>
                  <a:pt x="320" y="244"/>
                </a:lnTo>
                <a:moveTo>
                  <a:pt x="80" y="367"/>
                </a:moveTo>
                <a:lnTo>
                  <a:pt x="320" y="367"/>
                </a:lnTo>
                <a:moveTo>
                  <a:pt x="525" y="305"/>
                </a:moveTo>
                <a:lnTo>
                  <a:pt x="525" y="244"/>
                </a:lnTo>
                <a:lnTo>
                  <a:pt x="403" y="244"/>
                </a:lnTo>
                <a:lnTo>
                  <a:pt x="403" y="367"/>
                </a:lnTo>
                <a:lnTo>
                  <a:pt x="525" y="367"/>
                </a:lnTo>
                <a:lnTo>
                  <a:pt x="525" y="305"/>
                </a:lnTo>
                <a:moveTo>
                  <a:pt x="525" y="123"/>
                </a:moveTo>
                <a:lnTo>
                  <a:pt x="525" y="80"/>
                </a:lnTo>
                <a:lnTo>
                  <a:pt x="82" y="80"/>
                </a:lnTo>
                <a:lnTo>
                  <a:pt x="82" y="166"/>
                </a:lnTo>
                <a:lnTo>
                  <a:pt x="525" y="166"/>
                </a:lnTo>
                <a:lnTo>
                  <a:pt x="525" y="123"/>
                </a:lnTo>
                <a:moveTo>
                  <a:pt x="604" y="225"/>
                </a:moveTo>
                <a:lnTo>
                  <a:pt x="604" y="0"/>
                </a:lnTo>
                <a:lnTo>
                  <a:pt x="0" y="0"/>
                </a:lnTo>
                <a:lnTo>
                  <a:pt x="0" y="447"/>
                </a:lnTo>
                <a:lnTo>
                  <a:pt x="604" y="447"/>
                </a:lnTo>
                <a:lnTo>
                  <a:pt x="604" y="225"/>
                </a:lnTo>
              </a:path>
            </a:pathLst>
          </a:custGeom>
          <a:noFill/>
          <a:ln w="15875" cap="sq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GB"/>
            </a:defPPr>
            <a:lvl1pPr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9725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9449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19174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58898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98623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8348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8072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17797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67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0BEE951-90B1-4DB6-8798-2594298900A9}"/>
              </a:ext>
            </a:extLst>
          </p:cNvPr>
          <p:cNvGrpSpPr/>
          <p:nvPr/>
        </p:nvGrpSpPr>
        <p:grpSpPr>
          <a:xfrm>
            <a:off x="4657229" y="1026758"/>
            <a:ext cx="2590957" cy="1730712"/>
            <a:chOff x="4426431" y="1990592"/>
            <a:chExt cx="2642911" cy="1765416"/>
          </a:xfrm>
        </p:grpSpPr>
        <p:sp>
          <p:nvSpPr>
            <p:cNvPr id="8" name="Cloud">
              <a:extLst>
                <a:ext uri="{FF2B5EF4-FFF2-40B4-BE49-F238E27FC236}">
                  <a16:creationId xmlns:a16="http://schemas.microsoft.com/office/drawing/2014/main" id="{96B9AEA0-A2E5-4C86-8F44-AA9DCE7F6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6431" y="1990592"/>
              <a:ext cx="2642911" cy="1765416"/>
            </a:xfrm>
            <a:custGeom>
              <a:avLst/>
              <a:gdLst>
                <a:gd name="T0" fmla="*/ 28 w 120"/>
                <a:gd name="T1" fmla="*/ 32 h 80"/>
                <a:gd name="T2" fmla="*/ 60 w 120"/>
                <a:gd name="T3" fmla="*/ 0 h 80"/>
                <a:gd name="T4" fmla="*/ 90 w 120"/>
                <a:gd name="T5" fmla="*/ 20 h 80"/>
                <a:gd name="T6" fmla="*/ 90 w 120"/>
                <a:gd name="T7" fmla="*/ 20 h 80"/>
                <a:gd name="T8" fmla="*/ 120 w 120"/>
                <a:gd name="T9" fmla="*/ 50 h 80"/>
                <a:gd name="T10" fmla="*/ 90 w 120"/>
                <a:gd name="T11" fmla="*/ 80 h 80"/>
                <a:gd name="T12" fmla="*/ 24 w 120"/>
                <a:gd name="T13" fmla="*/ 80 h 80"/>
                <a:gd name="T14" fmla="*/ 0 w 120"/>
                <a:gd name="T15" fmla="*/ 56 h 80"/>
                <a:gd name="T16" fmla="*/ 24 w 120"/>
                <a:gd name="T17" fmla="*/ 32 h 80"/>
                <a:gd name="T18" fmla="*/ 28 w 120"/>
                <a:gd name="T19" fmla="*/ 3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" h="80">
                  <a:moveTo>
                    <a:pt x="28" y="32"/>
                  </a:moveTo>
                  <a:cubicBezTo>
                    <a:pt x="28" y="14"/>
                    <a:pt x="42" y="0"/>
                    <a:pt x="60" y="0"/>
                  </a:cubicBezTo>
                  <a:cubicBezTo>
                    <a:pt x="73" y="0"/>
                    <a:pt x="85" y="8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107" y="20"/>
                    <a:pt x="120" y="33"/>
                    <a:pt x="120" y="50"/>
                  </a:cubicBezTo>
                  <a:cubicBezTo>
                    <a:pt x="120" y="67"/>
                    <a:pt x="107" y="80"/>
                    <a:pt x="90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11" y="80"/>
                    <a:pt x="0" y="69"/>
                    <a:pt x="0" y="56"/>
                  </a:cubicBezTo>
                  <a:cubicBezTo>
                    <a:pt x="0" y="43"/>
                    <a:pt x="11" y="32"/>
                    <a:pt x="24" y="32"/>
                  </a:cubicBezTo>
                  <a:cubicBezTo>
                    <a:pt x="25" y="32"/>
                    <a:pt x="27" y="32"/>
                    <a:pt x="28" y="32"/>
                  </a:cubicBezTo>
                  <a:close/>
                </a:path>
              </a:pathLst>
            </a:custGeom>
            <a:solidFill>
              <a:srgbClr val="F8F8F8"/>
            </a:solidFill>
            <a:ln w="3810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87880" tIns="43940" rIns="87880" bIns="439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896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8D0AE71-BAA0-4175-99E3-58F4B25D1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1940" y="2220528"/>
              <a:ext cx="1327670" cy="1327670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5A712B8-74CB-F549-A73E-FD5A1225D889}"/>
              </a:ext>
            </a:extLst>
          </p:cNvPr>
          <p:cNvGrpSpPr/>
          <p:nvPr/>
        </p:nvGrpSpPr>
        <p:grpSpPr>
          <a:xfrm>
            <a:off x="9784162" y="3921587"/>
            <a:ext cx="2407839" cy="1914040"/>
            <a:chOff x="8834500" y="3666276"/>
            <a:chExt cx="1966020" cy="1565791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4CBCB37-E7DC-E541-BD07-735453D75AE0}"/>
                </a:ext>
              </a:extLst>
            </p:cNvPr>
            <p:cNvGrpSpPr/>
            <p:nvPr/>
          </p:nvGrpSpPr>
          <p:grpSpPr>
            <a:xfrm>
              <a:off x="8979292" y="3666276"/>
              <a:ext cx="1821228" cy="1312304"/>
              <a:chOff x="-3272346" y="4002157"/>
              <a:chExt cx="1476378" cy="1063819"/>
            </a:xfrm>
          </p:grpSpPr>
          <p:sp>
            <p:nvSpPr>
              <p:cNvPr id="29" name="Cloud">
                <a:extLst>
                  <a:ext uri="{FF2B5EF4-FFF2-40B4-BE49-F238E27FC236}">
                    <a16:creationId xmlns:a16="http://schemas.microsoft.com/office/drawing/2014/main" id="{A9B0C5CD-A826-5549-9DEC-528BC68BF2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975222" y="4133674"/>
                <a:ext cx="1075887" cy="718674"/>
              </a:xfrm>
              <a:custGeom>
                <a:avLst/>
                <a:gdLst>
                  <a:gd name="T0" fmla="*/ 28 w 120"/>
                  <a:gd name="T1" fmla="*/ 32 h 80"/>
                  <a:gd name="T2" fmla="*/ 60 w 120"/>
                  <a:gd name="T3" fmla="*/ 0 h 80"/>
                  <a:gd name="T4" fmla="*/ 90 w 120"/>
                  <a:gd name="T5" fmla="*/ 20 h 80"/>
                  <a:gd name="T6" fmla="*/ 90 w 120"/>
                  <a:gd name="T7" fmla="*/ 20 h 80"/>
                  <a:gd name="T8" fmla="*/ 120 w 120"/>
                  <a:gd name="T9" fmla="*/ 50 h 80"/>
                  <a:gd name="T10" fmla="*/ 90 w 120"/>
                  <a:gd name="T11" fmla="*/ 80 h 80"/>
                  <a:gd name="T12" fmla="*/ 24 w 120"/>
                  <a:gd name="T13" fmla="*/ 80 h 80"/>
                  <a:gd name="T14" fmla="*/ 0 w 120"/>
                  <a:gd name="T15" fmla="*/ 56 h 80"/>
                  <a:gd name="T16" fmla="*/ 24 w 120"/>
                  <a:gd name="T17" fmla="*/ 32 h 80"/>
                  <a:gd name="T18" fmla="*/ 28 w 120"/>
                  <a:gd name="T19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0" h="80">
                    <a:moveTo>
                      <a:pt x="28" y="32"/>
                    </a:moveTo>
                    <a:cubicBezTo>
                      <a:pt x="28" y="14"/>
                      <a:pt x="42" y="0"/>
                      <a:pt x="60" y="0"/>
                    </a:cubicBezTo>
                    <a:cubicBezTo>
                      <a:pt x="73" y="0"/>
                      <a:pt x="85" y="8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7" y="20"/>
                      <a:pt x="120" y="33"/>
                      <a:pt x="120" y="50"/>
                    </a:cubicBezTo>
                    <a:cubicBezTo>
                      <a:pt x="120" y="67"/>
                      <a:pt x="107" y="80"/>
                      <a:pt x="90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11" y="80"/>
                      <a:pt x="0" y="69"/>
                      <a:pt x="0" y="56"/>
                    </a:cubicBezTo>
                    <a:cubicBezTo>
                      <a:pt x="0" y="43"/>
                      <a:pt x="11" y="32"/>
                      <a:pt x="24" y="32"/>
                    </a:cubicBezTo>
                    <a:cubicBezTo>
                      <a:pt x="25" y="32"/>
                      <a:pt x="27" y="32"/>
                      <a:pt x="28" y="32"/>
                    </a:cubicBezTo>
                    <a:close/>
                  </a:path>
                </a:pathLst>
              </a:custGeom>
              <a:solidFill>
                <a:srgbClr val="F8F8F8"/>
              </a:solidFill>
              <a:ln w="254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87880" tIns="43940" rIns="87880" bIns="4394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F3FBECDF-E2AD-F744-8684-4B8B52BAE1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272346" y="4002157"/>
                <a:ext cx="834438" cy="667550"/>
              </a:xfrm>
              <a:prstGeom prst="rect">
                <a:avLst/>
              </a:prstGeom>
            </p:spPr>
          </p:pic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FE275253-DF9F-FC4C-91FD-F652081323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398059" y="4463885"/>
                <a:ext cx="602091" cy="602091"/>
              </a:xfrm>
              <a:prstGeom prst="rect">
                <a:avLst/>
              </a:prstGeom>
            </p:spPr>
          </p:pic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4C9A705-5007-8244-AB45-025F9A3A4DF6}"/>
                </a:ext>
              </a:extLst>
            </p:cNvPr>
            <p:cNvSpPr txBox="1"/>
            <p:nvPr/>
          </p:nvSpPr>
          <p:spPr>
            <a:xfrm>
              <a:off x="8834500" y="4859151"/>
              <a:ext cx="761015" cy="37291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lvl="0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200"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latin typeface="Segoe UI" charset="0"/>
                  <a:ea typeface="Segoe UI" charset="0"/>
                  <a:cs typeface="Segoe UI" charset="0"/>
                </a:rPr>
                <a:t>Your API</a:t>
              </a:r>
            </a:p>
          </p:txBody>
        </p:sp>
      </p:grpSp>
      <p:sp>
        <p:nvSpPr>
          <p:cNvPr id="32" name="Regular Pentagon 1">
            <a:extLst>
              <a:ext uri="{FF2B5EF4-FFF2-40B4-BE49-F238E27FC236}">
                <a16:creationId xmlns:a16="http://schemas.microsoft.com/office/drawing/2014/main" id="{2C828D1D-3E71-8A43-AA45-ACCBCD88BA2C}"/>
              </a:ext>
            </a:extLst>
          </p:cNvPr>
          <p:cNvSpPr/>
          <p:nvPr/>
        </p:nvSpPr>
        <p:spPr bwMode="auto">
          <a:xfrm>
            <a:off x="7432745" y="3414391"/>
            <a:ext cx="914400" cy="927040"/>
          </a:xfrm>
          <a:prstGeom prst="pentagon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1821" tIns="105456" rIns="131821" bIns="105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7214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A</a:t>
            </a:r>
          </a:p>
        </p:txBody>
      </p:sp>
      <p:sp>
        <p:nvSpPr>
          <p:cNvPr id="33" name="Regular Pentagon 1">
            <a:extLst>
              <a:ext uri="{FF2B5EF4-FFF2-40B4-BE49-F238E27FC236}">
                <a16:creationId xmlns:a16="http://schemas.microsoft.com/office/drawing/2014/main" id="{192D16CD-1B81-BB4A-8D5F-0DEDE0DF34DD}"/>
              </a:ext>
            </a:extLst>
          </p:cNvPr>
          <p:cNvSpPr/>
          <p:nvPr/>
        </p:nvSpPr>
        <p:spPr bwMode="auto">
          <a:xfrm>
            <a:off x="223783" y="5392410"/>
            <a:ext cx="914400" cy="914400"/>
          </a:xfrm>
          <a:prstGeom prst="pentagon">
            <a:avLst/>
          </a:prstGeom>
          <a:solidFill>
            <a:srgbClr val="00B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1821" tIns="105456" rIns="131821" bIns="105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7214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ID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8D991C7-68F1-4E6F-AB9E-E7B8DCDC15D7}"/>
              </a:ext>
            </a:extLst>
          </p:cNvPr>
          <p:cNvSpPr/>
          <p:nvPr/>
        </p:nvSpPr>
        <p:spPr bwMode="auto">
          <a:xfrm>
            <a:off x="8571592" y="3999978"/>
            <a:ext cx="1281659" cy="1340281"/>
          </a:xfrm>
          <a:prstGeom prst="rect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Authorization Required</a:t>
            </a: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C1165E95-0614-4105-8F7F-CC4990B089B1}"/>
              </a:ext>
            </a:extLst>
          </p:cNvPr>
          <p:cNvSpPr/>
          <p:nvPr/>
        </p:nvSpPr>
        <p:spPr bwMode="auto">
          <a:xfrm>
            <a:off x="2375798" y="4401812"/>
            <a:ext cx="6155537" cy="553998"/>
          </a:xfrm>
          <a:prstGeom prst="right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9089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7A8D-AD06-4344-B2FD-AEFE36A28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43" y="472760"/>
            <a:ext cx="11018520" cy="553998"/>
          </a:xfrm>
        </p:spPr>
        <p:txBody>
          <a:bodyPr/>
          <a:lstStyle/>
          <a:p>
            <a:r>
              <a:rPr lang="en-US"/>
              <a:t>Call the API</a:t>
            </a:r>
          </a:p>
        </p:txBody>
      </p:sp>
      <p:sp>
        <p:nvSpPr>
          <p:cNvPr id="6" name="Browser_4" title="Icon of a website or an app window">
            <a:extLst>
              <a:ext uri="{FF2B5EF4-FFF2-40B4-BE49-F238E27FC236}">
                <a16:creationId xmlns:a16="http://schemas.microsoft.com/office/drawing/2014/main" id="{F1E30766-B2DC-4701-AF08-FB98A947CF0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88263" y="4017364"/>
            <a:ext cx="1787536" cy="1322895"/>
          </a:xfrm>
          <a:custGeom>
            <a:avLst/>
            <a:gdLst>
              <a:gd name="T0" fmla="*/ 80 w 604"/>
              <a:gd name="T1" fmla="*/ 244 h 447"/>
              <a:gd name="T2" fmla="*/ 320 w 604"/>
              <a:gd name="T3" fmla="*/ 244 h 447"/>
              <a:gd name="T4" fmla="*/ 80 w 604"/>
              <a:gd name="T5" fmla="*/ 367 h 447"/>
              <a:gd name="T6" fmla="*/ 320 w 604"/>
              <a:gd name="T7" fmla="*/ 367 h 447"/>
              <a:gd name="T8" fmla="*/ 525 w 604"/>
              <a:gd name="T9" fmla="*/ 305 h 447"/>
              <a:gd name="T10" fmla="*/ 525 w 604"/>
              <a:gd name="T11" fmla="*/ 244 h 447"/>
              <a:gd name="T12" fmla="*/ 403 w 604"/>
              <a:gd name="T13" fmla="*/ 244 h 447"/>
              <a:gd name="T14" fmla="*/ 403 w 604"/>
              <a:gd name="T15" fmla="*/ 367 h 447"/>
              <a:gd name="T16" fmla="*/ 525 w 604"/>
              <a:gd name="T17" fmla="*/ 367 h 447"/>
              <a:gd name="T18" fmla="*/ 525 w 604"/>
              <a:gd name="T19" fmla="*/ 305 h 447"/>
              <a:gd name="T20" fmla="*/ 525 w 604"/>
              <a:gd name="T21" fmla="*/ 123 h 447"/>
              <a:gd name="T22" fmla="*/ 525 w 604"/>
              <a:gd name="T23" fmla="*/ 80 h 447"/>
              <a:gd name="T24" fmla="*/ 82 w 604"/>
              <a:gd name="T25" fmla="*/ 80 h 447"/>
              <a:gd name="T26" fmla="*/ 82 w 604"/>
              <a:gd name="T27" fmla="*/ 166 h 447"/>
              <a:gd name="T28" fmla="*/ 525 w 604"/>
              <a:gd name="T29" fmla="*/ 166 h 447"/>
              <a:gd name="T30" fmla="*/ 525 w 604"/>
              <a:gd name="T31" fmla="*/ 123 h 447"/>
              <a:gd name="T32" fmla="*/ 604 w 604"/>
              <a:gd name="T33" fmla="*/ 225 h 447"/>
              <a:gd name="T34" fmla="*/ 604 w 604"/>
              <a:gd name="T35" fmla="*/ 0 h 447"/>
              <a:gd name="T36" fmla="*/ 0 w 604"/>
              <a:gd name="T37" fmla="*/ 0 h 447"/>
              <a:gd name="T38" fmla="*/ 0 w 604"/>
              <a:gd name="T39" fmla="*/ 447 h 447"/>
              <a:gd name="T40" fmla="*/ 604 w 604"/>
              <a:gd name="T41" fmla="*/ 447 h 447"/>
              <a:gd name="T42" fmla="*/ 604 w 604"/>
              <a:gd name="T43" fmla="*/ 225 h 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604" h="447">
                <a:moveTo>
                  <a:pt x="80" y="244"/>
                </a:moveTo>
                <a:lnTo>
                  <a:pt x="320" y="244"/>
                </a:lnTo>
                <a:moveTo>
                  <a:pt x="80" y="367"/>
                </a:moveTo>
                <a:lnTo>
                  <a:pt x="320" y="367"/>
                </a:lnTo>
                <a:moveTo>
                  <a:pt x="525" y="305"/>
                </a:moveTo>
                <a:lnTo>
                  <a:pt x="525" y="244"/>
                </a:lnTo>
                <a:lnTo>
                  <a:pt x="403" y="244"/>
                </a:lnTo>
                <a:lnTo>
                  <a:pt x="403" y="367"/>
                </a:lnTo>
                <a:lnTo>
                  <a:pt x="525" y="367"/>
                </a:lnTo>
                <a:lnTo>
                  <a:pt x="525" y="305"/>
                </a:lnTo>
                <a:moveTo>
                  <a:pt x="525" y="123"/>
                </a:moveTo>
                <a:lnTo>
                  <a:pt x="525" y="80"/>
                </a:lnTo>
                <a:lnTo>
                  <a:pt x="82" y="80"/>
                </a:lnTo>
                <a:lnTo>
                  <a:pt x="82" y="166"/>
                </a:lnTo>
                <a:lnTo>
                  <a:pt x="525" y="166"/>
                </a:lnTo>
                <a:lnTo>
                  <a:pt x="525" y="123"/>
                </a:lnTo>
                <a:moveTo>
                  <a:pt x="604" y="225"/>
                </a:moveTo>
                <a:lnTo>
                  <a:pt x="604" y="0"/>
                </a:lnTo>
                <a:lnTo>
                  <a:pt x="0" y="0"/>
                </a:lnTo>
                <a:lnTo>
                  <a:pt x="0" y="447"/>
                </a:lnTo>
                <a:lnTo>
                  <a:pt x="604" y="447"/>
                </a:lnTo>
                <a:lnTo>
                  <a:pt x="604" y="225"/>
                </a:lnTo>
              </a:path>
            </a:pathLst>
          </a:custGeom>
          <a:noFill/>
          <a:ln w="15875" cap="sq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GB"/>
            </a:defPPr>
            <a:lvl1pPr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9725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9449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19174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58898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98623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8348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8072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17797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67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0BEE951-90B1-4DB6-8798-2594298900A9}"/>
              </a:ext>
            </a:extLst>
          </p:cNvPr>
          <p:cNvGrpSpPr/>
          <p:nvPr/>
        </p:nvGrpSpPr>
        <p:grpSpPr>
          <a:xfrm>
            <a:off x="4657229" y="1026758"/>
            <a:ext cx="2590957" cy="1730712"/>
            <a:chOff x="4426431" y="1990592"/>
            <a:chExt cx="2642911" cy="1765416"/>
          </a:xfrm>
        </p:grpSpPr>
        <p:sp>
          <p:nvSpPr>
            <p:cNvPr id="8" name="Cloud">
              <a:extLst>
                <a:ext uri="{FF2B5EF4-FFF2-40B4-BE49-F238E27FC236}">
                  <a16:creationId xmlns:a16="http://schemas.microsoft.com/office/drawing/2014/main" id="{96B9AEA0-A2E5-4C86-8F44-AA9DCE7F6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6431" y="1990592"/>
              <a:ext cx="2642911" cy="1765416"/>
            </a:xfrm>
            <a:custGeom>
              <a:avLst/>
              <a:gdLst>
                <a:gd name="T0" fmla="*/ 28 w 120"/>
                <a:gd name="T1" fmla="*/ 32 h 80"/>
                <a:gd name="T2" fmla="*/ 60 w 120"/>
                <a:gd name="T3" fmla="*/ 0 h 80"/>
                <a:gd name="T4" fmla="*/ 90 w 120"/>
                <a:gd name="T5" fmla="*/ 20 h 80"/>
                <a:gd name="T6" fmla="*/ 90 w 120"/>
                <a:gd name="T7" fmla="*/ 20 h 80"/>
                <a:gd name="T8" fmla="*/ 120 w 120"/>
                <a:gd name="T9" fmla="*/ 50 h 80"/>
                <a:gd name="T10" fmla="*/ 90 w 120"/>
                <a:gd name="T11" fmla="*/ 80 h 80"/>
                <a:gd name="T12" fmla="*/ 24 w 120"/>
                <a:gd name="T13" fmla="*/ 80 h 80"/>
                <a:gd name="T14" fmla="*/ 0 w 120"/>
                <a:gd name="T15" fmla="*/ 56 h 80"/>
                <a:gd name="T16" fmla="*/ 24 w 120"/>
                <a:gd name="T17" fmla="*/ 32 h 80"/>
                <a:gd name="T18" fmla="*/ 28 w 120"/>
                <a:gd name="T19" fmla="*/ 3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" h="80">
                  <a:moveTo>
                    <a:pt x="28" y="32"/>
                  </a:moveTo>
                  <a:cubicBezTo>
                    <a:pt x="28" y="14"/>
                    <a:pt x="42" y="0"/>
                    <a:pt x="60" y="0"/>
                  </a:cubicBezTo>
                  <a:cubicBezTo>
                    <a:pt x="73" y="0"/>
                    <a:pt x="85" y="8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107" y="20"/>
                    <a:pt x="120" y="33"/>
                    <a:pt x="120" y="50"/>
                  </a:cubicBezTo>
                  <a:cubicBezTo>
                    <a:pt x="120" y="67"/>
                    <a:pt x="107" y="80"/>
                    <a:pt x="90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11" y="80"/>
                    <a:pt x="0" y="69"/>
                    <a:pt x="0" y="56"/>
                  </a:cubicBezTo>
                  <a:cubicBezTo>
                    <a:pt x="0" y="43"/>
                    <a:pt x="11" y="32"/>
                    <a:pt x="24" y="32"/>
                  </a:cubicBezTo>
                  <a:cubicBezTo>
                    <a:pt x="25" y="32"/>
                    <a:pt x="27" y="32"/>
                    <a:pt x="28" y="32"/>
                  </a:cubicBezTo>
                  <a:close/>
                </a:path>
              </a:pathLst>
            </a:custGeom>
            <a:solidFill>
              <a:srgbClr val="F8F8F8"/>
            </a:solidFill>
            <a:ln w="3810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87880" tIns="43940" rIns="87880" bIns="439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896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8D0AE71-BAA0-4175-99E3-58F4B25D1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1940" y="2220528"/>
              <a:ext cx="1327670" cy="1327670"/>
            </a:xfrm>
            <a:prstGeom prst="rect">
              <a:avLst/>
            </a:prstGeom>
          </p:spPr>
        </p:pic>
      </p:grp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CB2CCB99-999A-461F-8A5B-A1CD060FBB0C}"/>
              </a:ext>
            </a:extLst>
          </p:cNvPr>
          <p:cNvSpPr/>
          <p:nvPr/>
        </p:nvSpPr>
        <p:spPr bwMode="auto">
          <a:xfrm>
            <a:off x="2375798" y="4401812"/>
            <a:ext cx="7408364" cy="553998"/>
          </a:xfrm>
          <a:prstGeom prst="right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5A712B8-74CB-F549-A73E-FD5A1225D889}"/>
              </a:ext>
            </a:extLst>
          </p:cNvPr>
          <p:cNvGrpSpPr/>
          <p:nvPr/>
        </p:nvGrpSpPr>
        <p:grpSpPr>
          <a:xfrm>
            <a:off x="9784162" y="3921587"/>
            <a:ext cx="2407839" cy="1914040"/>
            <a:chOff x="8834500" y="3666276"/>
            <a:chExt cx="1966020" cy="1565791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4CBCB37-E7DC-E541-BD07-735453D75AE0}"/>
                </a:ext>
              </a:extLst>
            </p:cNvPr>
            <p:cNvGrpSpPr/>
            <p:nvPr/>
          </p:nvGrpSpPr>
          <p:grpSpPr>
            <a:xfrm>
              <a:off x="8979292" y="3666276"/>
              <a:ext cx="1821228" cy="1312304"/>
              <a:chOff x="-3272346" y="4002157"/>
              <a:chExt cx="1476378" cy="1063819"/>
            </a:xfrm>
          </p:grpSpPr>
          <p:sp>
            <p:nvSpPr>
              <p:cNvPr id="29" name="Cloud">
                <a:extLst>
                  <a:ext uri="{FF2B5EF4-FFF2-40B4-BE49-F238E27FC236}">
                    <a16:creationId xmlns:a16="http://schemas.microsoft.com/office/drawing/2014/main" id="{A9B0C5CD-A826-5549-9DEC-528BC68BF2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975222" y="4133674"/>
                <a:ext cx="1075887" cy="718674"/>
              </a:xfrm>
              <a:custGeom>
                <a:avLst/>
                <a:gdLst>
                  <a:gd name="T0" fmla="*/ 28 w 120"/>
                  <a:gd name="T1" fmla="*/ 32 h 80"/>
                  <a:gd name="T2" fmla="*/ 60 w 120"/>
                  <a:gd name="T3" fmla="*/ 0 h 80"/>
                  <a:gd name="T4" fmla="*/ 90 w 120"/>
                  <a:gd name="T5" fmla="*/ 20 h 80"/>
                  <a:gd name="T6" fmla="*/ 90 w 120"/>
                  <a:gd name="T7" fmla="*/ 20 h 80"/>
                  <a:gd name="T8" fmla="*/ 120 w 120"/>
                  <a:gd name="T9" fmla="*/ 50 h 80"/>
                  <a:gd name="T10" fmla="*/ 90 w 120"/>
                  <a:gd name="T11" fmla="*/ 80 h 80"/>
                  <a:gd name="T12" fmla="*/ 24 w 120"/>
                  <a:gd name="T13" fmla="*/ 80 h 80"/>
                  <a:gd name="T14" fmla="*/ 0 w 120"/>
                  <a:gd name="T15" fmla="*/ 56 h 80"/>
                  <a:gd name="T16" fmla="*/ 24 w 120"/>
                  <a:gd name="T17" fmla="*/ 32 h 80"/>
                  <a:gd name="T18" fmla="*/ 28 w 120"/>
                  <a:gd name="T19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0" h="80">
                    <a:moveTo>
                      <a:pt x="28" y="32"/>
                    </a:moveTo>
                    <a:cubicBezTo>
                      <a:pt x="28" y="14"/>
                      <a:pt x="42" y="0"/>
                      <a:pt x="60" y="0"/>
                    </a:cubicBezTo>
                    <a:cubicBezTo>
                      <a:pt x="73" y="0"/>
                      <a:pt x="85" y="8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7" y="20"/>
                      <a:pt x="120" y="33"/>
                      <a:pt x="120" y="50"/>
                    </a:cubicBezTo>
                    <a:cubicBezTo>
                      <a:pt x="120" y="67"/>
                      <a:pt x="107" y="80"/>
                      <a:pt x="90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11" y="80"/>
                      <a:pt x="0" y="69"/>
                      <a:pt x="0" y="56"/>
                    </a:cubicBezTo>
                    <a:cubicBezTo>
                      <a:pt x="0" y="43"/>
                      <a:pt x="11" y="32"/>
                      <a:pt x="24" y="32"/>
                    </a:cubicBezTo>
                    <a:cubicBezTo>
                      <a:pt x="25" y="32"/>
                      <a:pt x="27" y="32"/>
                      <a:pt x="28" y="32"/>
                    </a:cubicBezTo>
                    <a:close/>
                  </a:path>
                </a:pathLst>
              </a:custGeom>
              <a:solidFill>
                <a:srgbClr val="F8F8F8"/>
              </a:solidFill>
              <a:ln w="254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87880" tIns="43940" rIns="87880" bIns="4394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F3FBECDF-E2AD-F744-8684-4B8B52BAE1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272346" y="4002157"/>
                <a:ext cx="834438" cy="667550"/>
              </a:xfrm>
              <a:prstGeom prst="rect">
                <a:avLst/>
              </a:prstGeom>
            </p:spPr>
          </p:pic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FE275253-DF9F-FC4C-91FD-F652081323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398059" y="4463885"/>
                <a:ext cx="602091" cy="602091"/>
              </a:xfrm>
              <a:prstGeom prst="rect">
                <a:avLst/>
              </a:prstGeom>
            </p:spPr>
          </p:pic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4C9A705-5007-8244-AB45-025F9A3A4DF6}"/>
                </a:ext>
              </a:extLst>
            </p:cNvPr>
            <p:cNvSpPr txBox="1"/>
            <p:nvPr/>
          </p:nvSpPr>
          <p:spPr>
            <a:xfrm>
              <a:off x="8834500" y="4859151"/>
              <a:ext cx="761015" cy="37291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lvl="0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200"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latin typeface="Segoe UI" charset="0"/>
                  <a:ea typeface="Segoe UI" charset="0"/>
                  <a:cs typeface="Segoe UI" charset="0"/>
                </a:rPr>
                <a:t>Your API</a:t>
              </a:r>
            </a:p>
          </p:txBody>
        </p:sp>
      </p:grpSp>
      <p:sp>
        <p:nvSpPr>
          <p:cNvPr id="32" name="Regular Pentagon 1">
            <a:extLst>
              <a:ext uri="{FF2B5EF4-FFF2-40B4-BE49-F238E27FC236}">
                <a16:creationId xmlns:a16="http://schemas.microsoft.com/office/drawing/2014/main" id="{2C828D1D-3E71-8A43-AA45-ACCBCD88BA2C}"/>
              </a:ext>
            </a:extLst>
          </p:cNvPr>
          <p:cNvSpPr/>
          <p:nvPr/>
        </p:nvSpPr>
        <p:spPr bwMode="auto">
          <a:xfrm>
            <a:off x="7432745" y="3414391"/>
            <a:ext cx="914400" cy="927040"/>
          </a:xfrm>
          <a:prstGeom prst="pentagon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1821" tIns="105456" rIns="131821" bIns="105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7214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A</a:t>
            </a:r>
          </a:p>
        </p:txBody>
      </p:sp>
      <p:sp>
        <p:nvSpPr>
          <p:cNvPr id="33" name="Regular Pentagon 1">
            <a:extLst>
              <a:ext uri="{FF2B5EF4-FFF2-40B4-BE49-F238E27FC236}">
                <a16:creationId xmlns:a16="http://schemas.microsoft.com/office/drawing/2014/main" id="{192D16CD-1B81-BB4A-8D5F-0DEDE0DF34DD}"/>
              </a:ext>
            </a:extLst>
          </p:cNvPr>
          <p:cNvSpPr/>
          <p:nvPr/>
        </p:nvSpPr>
        <p:spPr bwMode="auto">
          <a:xfrm>
            <a:off x="223783" y="5392410"/>
            <a:ext cx="914400" cy="914400"/>
          </a:xfrm>
          <a:prstGeom prst="pentagon">
            <a:avLst/>
          </a:prstGeom>
          <a:solidFill>
            <a:srgbClr val="00B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1821" tIns="105456" rIns="131821" bIns="105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7214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ID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7215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7A8D-AD06-4344-B2FD-AEFE36A28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43" y="472760"/>
            <a:ext cx="11018520" cy="553998"/>
          </a:xfrm>
        </p:spPr>
        <p:txBody>
          <a:bodyPr/>
          <a:lstStyle/>
          <a:p>
            <a:r>
              <a:rPr lang="en-US"/>
              <a:t>Call the API</a:t>
            </a:r>
          </a:p>
        </p:txBody>
      </p:sp>
      <p:sp>
        <p:nvSpPr>
          <p:cNvPr id="6" name="Browser_4" title="Icon of a website or an app window">
            <a:extLst>
              <a:ext uri="{FF2B5EF4-FFF2-40B4-BE49-F238E27FC236}">
                <a16:creationId xmlns:a16="http://schemas.microsoft.com/office/drawing/2014/main" id="{F1E30766-B2DC-4701-AF08-FB98A947CF0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88263" y="4017364"/>
            <a:ext cx="1787536" cy="1322895"/>
          </a:xfrm>
          <a:custGeom>
            <a:avLst/>
            <a:gdLst>
              <a:gd name="T0" fmla="*/ 80 w 604"/>
              <a:gd name="T1" fmla="*/ 244 h 447"/>
              <a:gd name="T2" fmla="*/ 320 w 604"/>
              <a:gd name="T3" fmla="*/ 244 h 447"/>
              <a:gd name="T4" fmla="*/ 80 w 604"/>
              <a:gd name="T5" fmla="*/ 367 h 447"/>
              <a:gd name="T6" fmla="*/ 320 w 604"/>
              <a:gd name="T7" fmla="*/ 367 h 447"/>
              <a:gd name="T8" fmla="*/ 525 w 604"/>
              <a:gd name="T9" fmla="*/ 305 h 447"/>
              <a:gd name="T10" fmla="*/ 525 w 604"/>
              <a:gd name="T11" fmla="*/ 244 h 447"/>
              <a:gd name="T12" fmla="*/ 403 w 604"/>
              <a:gd name="T13" fmla="*/ 244 h 447"/>
              <a:gd name="T14" fmla="*/ 403 w 604"/>
              <a:gd name="T15" fmla="*/ 367 h 447"/>
              <a:gd name="T16" fmla="*/ 525 w 604"/>
              <a:gd name="T17" fmla="*/ 367 h 447"/>
              <a:gd name="T18" fmla="*/ 525 w 604"/>
              <a:gd name="T19" fmla="*/ 305 h 447"/>
              <a:gd name="T20" fmla="*/ 525 w 604"/>
              <a:gd name="T21" fmla="*/ 123 h 447"/>
              <a:gd name="T22" fmla="*/ 525 w 604"/>
              <a:gd name="T23" fmla="*/ 80 h 447"/>
              <a:gd name="T24" fmla="*/ 82 w 604"/>
              <a:gd name="T25" fmla="*/ 80 h 447"/>
              <a:gd name="T26" fmla="*/ 82 w 604"/>
              <a:gd name="T27" fmla="*/ 166 h 447"/>
              <a:gd name="T28" fmla="*/ 525 w 604"/>
              <a:gd name="T29" fmla="*/ 166 h 447"/>
              <a:gd name="T30" fmla="*/ 525 w 604"/>
              <a:gd name="T31" fmla="*/ 123 h 447"/>
              <a:gd name="T32" fmla="*/ 604 w 604"/>
              <a:gd name="T33" fmla="*/ 225 h 447"/>
              <a:gd name="T34" fmla="*/ 604 w 604"/>
              <a:gd name="T35" fmla="*/ 0 h 447"/>
              <a:gd name="T36" fmla="*/ 0 w 604"/>
              <a:gd name="T37" fmla="*/ 0 h 447"/>
              <a:gd name="T38" fmla="*/ 0 w 604"/>
              <a:gd name="T39" fmla="*/ 447 h 447"/>
              <a:gd name="T40" fmla="*/ 604 w 604"/>
              <a:gd name="T41" fmla="*/ 447 h 447"/>
              <a:gd name="T42" fmla="*/ 604 w 604"/>
              <a:gd name="T43" fmla="*/ 225 h 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604" h="447">
                <a:moveTo>
                  <a:pt x="80" y="244"/>
                </a:moveTo>
                <a:lnTo>
                  <a:pt x="320" y="244"/>
                </a:lnTo>
                <a:moveTo>
                  <a:pt x="80" y="367"/>
                </a:moveTo>
                <a:lnTo>
                  <a:pt x="320" y="367"/>
                </a:lnTo>
                <a:moveTo>
                  <a:pt x="525" y="305"/>
                </a:moveTo>
                <a:lnTo>
                  <a:pt x="525" y="244"/>
                </a:lnTo>
                <a:lnTo>
                  <a:pt x="403" y="244"/>
                </a:lnTo>
                <a:lnTo>
                  <a:pt x="403" y="367"/>
                </a:lnTo>
                <a:lnTo>
                  <a:pt x="525" y="367"/>
                </a:lnTo>
                <a:lnTo>
                  <a:pt x="525" y="305"/>
                </a:lnTo>
                <a:moveTo>
                  <a:pt x="525" y="123"/>
                </a:moveTo>
                <a:lnTo>
                  <a:pt x="525" y="80"/>
                </a:lnTo>
                <a:lnTo>
                  <a:pt x="82" y="80"/>
                </a:lnTo>
                <a:lnTo>
                  <a:pt x="82" y="166"/>
                </a:lnTo>
                <a:lnTo>
                  <a:pt x="525" y="166"/>
                </a:lnTo>
                <a:lnTo>
                  <a:pt x="525" y="123"/>
                </a:lnTo>
                <a:moveTo>
                  <a:pt x="604" y="225"/>
                </a:moveTo>
                <a:lnTo>
                  <a:pt x="604" y="0"/>
                </a:lnTo>
                <a:lnTo>
                  <a:pt x="0" y="0"/>
                </a:lnTo>
                <a:lnTo>
                  <a:pt x="0" y="447"/>
                </a:lnTo>
                <a:lnTo>
                  <a:pt x="604" y="447"/>
                </a:lnTo>
                <a:lnTo>
                  <a:pt x="604" y="225"/>
                </a:lnTo>
              </a:path>
            </a:pathLst>
          </a:custGeom>
          <a:noFill/>
          <a:ln w="15875" cap="sq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GB"/>
            </a:defPPr>
            <a:lvl1pPr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9725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9449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19174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58898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98623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8348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8072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17797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67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0BEE951-90B1-4DB6-8798-2594298900A9}"/>
              </a:ext>
            </a:extLst>
          </p:cNvPr>
          <p:cNvGrpSpPr/>
          <p:nvPr/>
        </p:nvGrpSpPr>
        <p:grpSpPr>
          <a:xfrm>
            <a:off x="4657229" y="1026758"/>
            <a:ext cx="2590957" cy="1730712"/>
            <a:chOff x="4426431" y="1990592"/>
            <a:chExt cx="2642911" cy="1765416"/>
          </a:xfrm>
        </p:grpSpPr>
        <p:sp>
          <p:nvSpPr>
            <p:cNvPr id="8" name="Cloud">
              <a:extLst>
                <a:ext uri="{FF2B5EF4-FFF2-40B4-BE49-F238E27FC236}">
                  <a16:creationId xmlns:a16="http://schemas.microsoft.com/office/drawing/2014/main" id="{96B9AEA0-A2E5-4C86-8F44-AA9DCE7F6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6431" y="1990592"/>
              <a:ext cx="2642911" cy="1765416"/>
            </a:xfrm>
            <a:custGeom>
              <a:avLst/>
              <a:gdLst>
                <a:gd name="T0" fmla="*/ 28 w 120"/>
                <a:gd name="T1" fmla="*/ 32 h 80"/>
                <a:gd name="T2" fmla="*/ 60 w 120"/>
                <a:gd name="T3" fmla="*/ 0 h 80"/>
                <a:gd name="T4" fmla="*/ 90 w 120"/>
                <a:gd name="T5" fmla="*/ 20 h 80"/>
                <a:gd name="T6" fmla="*/ 90 w 120"/>
                <a:gd name="T7" fmla="*/ 20 h 80"/>
                <a:gd name="T8" fmla="*/ 120 w 120"/>
                <a:gd name="T9" fmla="*/ 50 h 80"/>
                <a:gd name="T10" fmla="*/ 90 w 120"/>
                <a:gd name="T11" fmla="*/ 80 h 80"/>
                <a:gd name="T12" fmla="*/ 24 w 120"/>
                <a:gd name="T13" fmla="*/ 80 h 80"/>
                <a:gd name="T14" fmla="*/ 0 w 120"/>
                <a:gd name="T15" fmla="*/ 56 h 80"/>
                <a:gd name="T16" fmla="*/ 24 w 120"/>
                <a:gd name="T17" fmla="*/ 32 h 80"/>
                <a:gd name="T18" fmla="*/ 28 w 120"/>
                <a:gd name="T19" fmla="*/ 3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" h="80">
                  <a:moveTo>
                    <a:pt x="28" y="32"/>
                  </a:moveTo>
                  <a:cubicBezTo>
                    <a:pt x="28" y="14"/>
                    <a:pt x="42" y="0"/>
                    <a:pt x="60" y="0"/>
                  </a:cubicBezTo>
                  <a:cubicBezTo>
                    <a:pt x="73" y="0"/>
                    <a:pt x="85" y="8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107" y="20"/>
                    <a:pt x="120" y="33"/>
                    <a:pt x="120" y="50"/>
                  </a:cubicBezTo>
                  <a:cubicBezTo>
                    <a:pt x="120" y="67"/>
                    <a:pt x="107" y="80"/>
                    <a:pt x="90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11" y="80"/>
                    <a:pt x="0" y="69"/>
                    <a:pt x="0" y="56"/>
                  </a:cubicBezTo>
                  <a:cubicBezTo>
                    <a:pt x="0" y="43"/>
                    <a:pt x="11" y="32"/>
                    <a:pt x="24" y="32"/>
                  </a:cubicBezTo>
                  <a:cubicBezTo>
                    <a:pt x="25" y="32"/>
                    <a:pt x="27" y="32"/>
                    <a:pt x="28" y="32"/>
                  </a:cubicBezTo>
                  <a:close/>
                </a:path>
              </a:pathLst>
            </a:custGeom>
            <a:solidFill>
              <a:srgbClr val="F8F8F8"/>
            </a:solidFill>
            <a:ln w="3810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87880" tIns="43940" rIns="87880" bIns="439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896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8D0AE71-BAA0-4175-99E3-58F4B25D1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1940" y="2220528"/>
              <a:ext cx="1327670" cy="1327670"/>
            </a:xfrm>
            <a:prstGeom prst="rect">
              <a:avLst/>
            </a:prstGeom>
          </p:spPr>
        </p:pic>
      </p:grp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CB2CCB99-999A-461F-8A5B-A1CD060FBB0C}"/>
              </a:ext>
            </a:extLst>
          </p:cNvPr>
          <p:cNvSpPr/>
          <p:nvPr/>
        </p:nvSpPr>
        <p:spPr bwMode="auto">
          <a:xfrm>
            <a:off x="2375798" y="4401812"/>
            <a:ext cx="1787536" cy="553998"/>
          </a:xfrm>
          <a:prstGeom prst="right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5A712B8-74CB-F549-A73E-FD5A1225D889}"/>
              </a:ext>
            </a:extLst>
          </p:cNvPr>
          <p:cNvGrpSpPr/>
          <p:nvPr/>
        </p:nvGrpSpPr>
        <p:grpSpPr>
          <a:xfrm>
            <a:off x="4193584" y="3912578"/>
            <a:ext cx="2407839" cy="1914040"/>
            <a:chOff x="8834500" y="3666276"/>
            <a:chExt cx="1966020" cy="1565791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4CBCB37-E7DC-E541-BD07-735453D75AE0}"/>
                </a:ext>
              </a:extLst>
            </p:cNvPr>
            <p:cNvGrpSpPr/>
            <p:nvPr/>
          </p:nvGrpSpPr>
          <p:grpSpPr>
            <a:xfrm>
              <a:off x="8979292" y="3666276"/>
              <a:ext cx="1821228" cy="1312304"/>
              <a:chOff x="-3272346" y="4002157"/>
              <a:chExt cx="1476378" cy="1063819"/>
            </a:xfrm>
          </p:grpSpPr>
          <p:sp>
            <p:nvSpPr>
              <p:cNvPr id="29" name="Cloud">
                <a:extLst>
                  <a:ext uri="{FF2B5EF4-FFF2-40B4-BE49-F238E27FC236}">
                    <a16:creationId xmlns:a16="http://schemas.microsoft.com/office/drawing/2014/main" id="{A9B0C5CD-A826-5549-9DEC-528BC68BF2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975222" y="4133674"/>
                <a:ext cx="1075887" cy="718674"/>
              </a:xfrm>
              <a:custGeom>
                <a:avLst/>
                <a:gdLst>
                  <a:gd name="T0" fmla="*/ 28 w 120"/>
                  <a:gd name="T1" fmla="*/ 32 h 80"/>
                  <a:gd name="T2" fmla="*/ 60 w 120"/>
                  <a:gd name="T3" fmla="*/ 0 h 80"/>
                  <a:gd name="T4" fmla="*/ 90 w 120"/>
                  <a:gd name="T5" fmla="*/ 20 h 80"/>
                  <a:gd name="T6" fmla="*/ 90 w 120"/>
                  <a:gd name="T7" fmla="*/ 20 h 80"/>
                  <a:gd name="T8" fmla="*/ 120 w 120"/>
                  <a:gd name="T9" fmla="*/ 50 h 80"/>
                  <a:gd name="T10" fmla="*/ 90 w 120"/>
                  <a:gd name="T11" fmla="*/ 80 h 80"/>
                  <a:gd name="T12" fmla="*/ 24 w 120"/>
                  <a:gd name="T13" fmla="*/ 80 h 80"/>
                  <a:gd name="T14" fmla="*/ 0 w 120"/>
                  <a:gd name="T15" fmla="*/ 56 h 80"/>
                  <a:gd name="T16" fmla="*/ 24 w 120"/>
                  <a:gd name="T17" fmla="*/ 32 h 80"/>
                  <a:gd name="T18" fmla="*/ 28 w 120"/>
                  <a:gd name="T19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0" h="80">
                    <a:moveTo>
                      <a:pt x="28" y="32"/>
                    </a:moveTo>
                    <a:cubicBezTo>
                      <a:pt x="28" y="14"/>
                      <a:pt x="42" y="0"/>
                      <a:pt x="60" y="0"/>
                    </a:cubicBezTo>
                    <a:cubicBezTo>
                      <a:pt x="73" y="0"/>
                      <a:pt x="85" y="8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7" y="20"/>
                      <a:pt x="120" y="33"/>
                      <a:pt x="120" y="50"/>
                    </a:cubicBezTo>
                    <a:cubicBezTo>
                      <a:pt x="120" y="67"/>
                      <a:pt x="107" y="80"/>
                      <a:pt x="90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11" y="80"/>
                      <a:pt x="0" y="69"/>
                      <a:pt x="0" y="56"/>
                    </a:cubicBezTo>
                    <a:cubicBezTo>
                      <a:pt x="0" y="43"/>
                      <a:pt x="11" y="32"/>
                      <a:pt x="24" y="32"/>
                    </a:cubicBezTo>
                    <a:cubicBezTo>
                      <a:pt x="25" y="32"/>
                      <a:pt x="27" y="32"/>
                      <a:pt x="28" y="32"/>
                    </a:cubicBezTo>
                    <a:close/>
                  </a:path>
                </a:pathLst>
              </a:custGeom>
              <a:solidFill>
                <a:srgbClr val="F8F8F8"/>
              </a:solidFill>
              <a:ln w="254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87880" tIns="43940" rIns="87880" bIns="4394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F3FBECDF-E2AD-F744-8684-4B8B52BAE1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272346" y="4002157"/>
                <a:ext cx="834438" cy="667550"/>
              </a:xfrm>
              <a:prstGeom prst="rect">
                <a:avLst/>
              </a:prstGeom>
            </p:spPr>
          </p:pic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FE275253-DF9F-FC4C-91FD-F652081323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398059" y="4463885"/>
                <a:ext cx="602091" cy="602091"/>
              </a:xfrm>
              <a:prstGeom prst="rect">
                <a:avLst/>
              </a:prstGeom>
            </p:spPr>
          </p:pic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4C9A705-5007-8244-AB45-025F9A3A4DF6}"/>
                </a:ext>
              </a:extLst>
            </p:cNvPr>
            <p:cNvSpPr txBox="1"/>
            <p:nvPr/>
          </p:nvSpPr>
          <p:spPr>
            <a:xfrm>
              <a:off x="8834500" y="4859151"/>
              <a:ext cx="761015" cy="37291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lvl="0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200"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latin typeface="Segoe UI" charset="0"/>
                  <a:ea typeface="Segoe UI" charset="0"/>
                  <a:cs typeface="Segoe UI" charset="0"/>
                </a:rPr>
                <a:t>Your API</a:t>
              </a:r>
            </a:p>
          </p:txBody>
        </p:sp>
      </p:grpSp>
      <p:sp>
        <p:nvSpPr>
          <p:cNvPr id="32" name="Regular Pentagon 1">
            <a:extLst>
              <a:ext uri="{FF2B5EF4-FFF2-40B4-BE49-F238E27FC236}">
                <a16:creationId xmlns:a16="http://schemas.microsoft.com/office/drawing/2014/main" id="{2C828D1D-3E71-8A43-AA45-ACCBCD88BA2C}"/>
              </a:ext>
            </a:extLst>
          </p:cNvPr>
          <p:cNvSpPr/>
          <p:nvPr/>
        </p:nvSpPr>
        <p:spPr bwMode="auto">
          <a:xfrm>
            <a:off x="2860891" y="3429000"/>
            <a:ext cx="914400" cy="927040"/>
          </a:xfrm>
          <a:prstGeom prst="pentagon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1821" tIns="105456" rIns="131821" bIns="105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7214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A</a:t>
            </a:r>
          </a:p>
        </p:txBody>
      </p:sp>
      <p:sp>
        <p:nvSpPr>
          <p:cNvPr id="33" name="Regular Pentagon 1">
            <a:extLst>
              <a:ext uri="{FF2B5EF4-FFF2-40B4-BE49-F238E27FC236}">
                <a16:creationId xmlns:a16="http://schemas.microsoft.com/office/drawing/2014/main" id="{192D16CD-1B81-BB4A-8D5F-0DEDE0DF34DD}"/>
              </a:ext>
            </a:extLst>
          </p:cNvPr>
          <p:cNvSpPr/>
          <p:nvPr/>
        </p:nvSpPr>
        <p:spPr bwMode="auto">
          <a:xfrm>
            <a:off x="223783" y="5392410"/>
            <a:ext cx="914400" cy="914400"/>
          </a:xfrm>
          <a:prstGeom prst="pentagon">
            <a:avLst/>
          </a:prstGeom>
          <a:solidFill>
            <a:srgbClr val="00B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1821" tIns="105456" rIns="131821" bIns="105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7214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ID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259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7A8D-AD06-4344-B2FD-AEFE36A28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43" y="472760"/>
            <a:ext cx="11018520" cy="553998"/>
          </a:xfrm>
        </p:spPr>
        <p:txBody>
          <a:bodyPr/>
          <a:lstStyle/>
          <a:p>
            <a:r>
              <a:rPr lang="en-US"/>
              <a:t>Call the API</a:t>
            </a:r>
          </a:p>
        </p:txBody>
      </p:sp>
      <p:sp>
        <p:nvSpPr>
          <p:cNvPr id="6" name="Browser_4" title="Icon of a website or an app window">
            <a:extLst>
              <a:ext uri="{FF2B5EF4-FFF2-40B4-BE49-F238E27FC236}">
                <a16:creationId xmlns:a16="http://schemas.microsoft.com/office/drawing/2014/main" id="{F1E30766-B2DC-4701-AF08-FB98A947CF0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88263" y="4017364"/>
            <a:ext cx="1787536" cy="1322895"/>
          </a:xfrm>
          <a:custGeom>
            <a:avLst/>
            <a:gdLst>
              <a:gd name="T0" fmla="*/ 80 w 604"/>
              <a:gd name="T1" fmla="*/ 244 h 447"/>
              <a:gd name="T2" fmla="*/ 320 w 604"/>
              <a:gd name="T3" fmla="*/ 244 h 447"/>
              <a:gd name="T4" fmla="*/ 80 w 604"/>
              <a:gd name="T5" fmla="*/ 367 h 447"/>
              <a:gd name="T6" fmla="*/ 320 w 604"/>
              <a:gd name="T7" fmla="*/ 367 h 447"/>
              <a:gd name="T8" fmla="*/ 525 w 604"/>
              <a:gd name="T9" fmla="*/ 305 h 447"/>
              <a:gd name="T10" fmla="*/ 525 w 604"/>
              <a:gd name="T11" fmla="*/ 244 h 447"/>
              <a:gd name="T12" fmla="*/ 403 w 604"/>
              <a:gd name="T13" fmla="*/ 244 h 447"/>
              <a:gd name="T14" fmla="*/ 403 w 604"/>
              <a:gd name="T15" fmla="*/ 367 h 447"/>
              <a:gd name="T16" fmla="*/ 525 w 604"/>
              <a:gd name="T17" fmla="*/ 367 h 447"/>
              <a:gd name="T18" fmla="*/ 525 w 604"/>
              <a:gd name="T19" fmla="*/ 305 h 447"/>
              <a:gd name="T20" fmla="*/ 525 w 604"/>
              <a:gd name="T21" fmla="*/ 123 h 447"/>
              <a:gd name="T22" fmla="*/ 525 w 604"/>
              <a:gd name="T23" fmla="*/ 80 h 447"/>
              <a:gd name="T24" fmla="*/ 82 w 604"/>
              <a:gd name="T25" fmla="*/ 80 h 447"/>
              <a:gd name="T26" fmla="*/ 82 w 604"/>
              <a:gd name="T27" fmla="*/ 166 h 447"/>
              <a:gd name="T28" fmla="*/ 525 w 604"/>
              <a:gd name="T29" fmla="*/ 166 h 447"/>
              <a:gd name="T30" fmla="*/ 525 w 604"/>
              <a:gd name="T31" fmla="*/ 123 h 447"/>
              <a:gd name="T32" fmla="*/ 604 w 604"/>
              <a:gd name="T33" fmla="*/ 225 h 447"/>
              <a:gd name="T34" fmla="*/ 604 w 604"/>
              <a:gd name="T35" fmla="*/ 0 h 447"/>
              <a:gd name="T36" fmla="*/ 0 w 604"/>
              <a:gd name="T37" fmla="*/ 0 h 447"/>
              <a:gd name="T38" fmla="*/ 0 w 604"/>
              <a:gd name="T39" fmla="*/ 447 h 447"/>
              <a:gd name="T40" fmla="*/ 604 w 604"/>
              <a:gd name="T41" fmla="*/ 447 h 447"/>
              <a:gd name="T42" fmla="*/ 604 w 604"/>
              <a:gd name="T43" fmla="*/ 225 h 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604" h="447">
                <a:moveTo>
                  <a:pt x="80" y="244"/>
                </a:moveTo>
                <a:lnTo>
                  <a:pt x="320" y="244"/>
                </a:lnTo>
                <a:moveTo>
                  <a:pt x="80" y="367"/>
                </a:moveTo>
                <a:lnTo>
                  <a:pt x="320" y="367"/>
                </a:lnTo>
                <a:moveTo>
                  <a:pt x="525" y="305"/>
                </a:moveTo>
                <a:lnTo>
                  <a:pt x="525" y="244"/>
                </a:lnTo>
                <a:lnTo>
                  <a:pt x="403" y="244"/>
                </a:lnTo>
                <a:lnTo>
                  <a:pt x="403" y="367"/>
                </a:lnTo>
                <a:lnTo>
                  <a:pt x="525" y="367"/>
                </a:lnTo>
                <a:lnTo>
                  <a:pt x="525" y="305"/>
                </a:lnTo>
                <a:moveTo>
                  <a:pt x="525" y="123"/>
                </a:moveTo>
                <a:lnTo>
                  <a:pt x="525" y="80"/>
                </a:lnTo>
                <a:lnTo>
                  <a:pt x="82" y="80"/>
                </a:lnTo>
                <a:lnTo>
                  <a:pt x="82" y="166"/>
                </a:lnTo>
                <a:lnTo>
                  <a:pt x="525" y="166"/>
                </a:lnTo>
                <a:lnTo>
                  <a:pt x="525" y="123"/>
                </a:lnTo>
                <a:moveTo>
                  <a:pt x="604" y="225"/>
                </a:moveTo>
                <a:lnTo>
                  <a:pt x="604" y="0"/>
                </a:lnTo>
                <a:lnTo>
                  <a:pt x="0" y="0"/>
                </a:lnTo>
                <a:lnTo>
                  <a:pt x="0" y="447"/>
                </a:lnTo>
                <a:lnTo>
                  <a:pt x="604" y="447"/>
                </a:lnTo>
                <a:lnTo>
                  <a:pt x="604" y="225"/>
                </a:lnTo>
              </a:path>
            </a:pathLst>
          </a:custGeom>
          <a:noFill/>
          <a:ln w="15875" cap="sq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GB"/>
            </a:defPPr>
            <a:lvl1pPr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9725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9449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19174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58898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98623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8348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8072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17797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67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0BEE951-90B1-4DB6-8798-2594298900A9}"/>
              </a:ext>
            </a:extLst>
          </p:cNvPr>
          <p:cNvGrpSpPr/>
          <p:nvPr/>
        </p:nvGrpSpPr>
        <p:grpSpPr>
          <a:xfrm>
            <a:off x="4657229" y="1026758"/>
            <a:ext cx="2590957" cy="1730712"/>
            <a:chOff x="4426431" y="1990592"/>
            <a:chExt cx="2642911" cy="1765416"/>
          </a:xfrm>
        </p:grpSpPr>
        <p:sp>
          <p:nvSpPr>
            <p:cNvPr id="8" name="Cloud">
              <a:extLst>
                <a:ext uri="{FF2B5EF4-FFF2-40B4-BE49-F238E27FC236}">
                  <a16:creationId xmlns:a16="http://schemas.microsoft.com/office/drawing/2014/main" id="{96B9AEA0-A2E5-4C86-8F44-AA9DCE7F6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6431" y="1990592"/>
              <a:ext cx="2642911" cy="1765416"/>
            </a:xfrm>
            <a:custGeom>
              <a:avLst/>
              <a:gdLst>
                <a:gd name="T0" fmla="*/ 28 w 120"/>
                <a:gd name="T1" fmla="*/ 32 h 80"/>
                <a:gd name="T2" fmla="*/ 60 w 120"/>
                <a:gd name="T3" fmla="*/ 0 h 80"/>
                <a:gd name="T4" fmla="*/ 90 w 120"/>
                <a:gd name="T5" fmla="*/ 20 h 80"/>
                <a:gd name="T6" fmla="*/ 90 w 120"/>
                <a:gd name="T7" fmla="*/ 20 h 80"/>
                <a:gd name="T8" fmla="*/ 120 w 120"/>
                <a:gd name="T9" fmla="*/ 50 h 80"/>
                <a:gd name="T10" fmla="*/ 90 w 120"/>
                <a:gd name="T11" fmla="*/ 80 h 80"/>
                <a:gd name="T12" fmla="*/ 24 w 120"/>
                <a:gd name="T13" fmla="*/ 80 h 80"/>
                <a:gd name="T14" fmla="*/ 0 w 120"/>
                <a:gd name="T15" fmla="*/ 56 h 80"/>
                <a:gd name="T16" fmla="*/ 24 w 120"/>
                <a:gd name="T17" fmla="*/ 32 h 80"/>
                <a:gd name="T18" fmla="*/ 28 w 120"/>
                <a:gd name="T19" fmla="*/ 3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" h="80">
                  <a:moveTo>
                    <a:pt x="28" y="32"/>
                  </a:moveTo>
                  <a:cubicBezTo>
                    <a:pt x="28" y="14"/>
                    <a:pt x="42" y="0"/>
                    <a:pt x="60" y="0"/>
                  </a:cubicBezTo>
                  <a:cubicBezTo>
                    <a:pt x="73" y="0"/>
                    <a:pt x="85" y="8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107" y="20"/>
                    <a:pt x="120" y="33"/>
                    <a:pt x="120" y="50"/>
                  </a:cubicBezTo>
                  <a:cubicBezTo>
                    <a:pt x="120" y="67"/>
                    <a:pt x="107" y="80"/>
                    <a:pt x="90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11" y="80"/>
                    <a:pt x="0" y="69"/>
                    <a:pt x="0" y="56"/>
                  </a:cubicBezTo>
                  <a:cubicBezTo>
                    <a:pt x="0" y="43"/>
                    <a:pt x="11" y="32"/>
                    <a:pt x="24" y="32"/>
                  </a:cubicBezTo>
                  <a:cubicBezTo>
                    <a:pt x="25" y="32"/>
                    <a:pt x="27" y="32"/>
                    <a:pt x="28" y="32"/>
                  </a:cubicBezTo>
                  <a:close/>
                </a:path>
              </a:pathLst>
            </a:custGeom>
            <a:solidFill>
              <a:srgbClr val="F8F8F8"/>
            </a:solidFill>
            <a:ln w="3810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87880" tIns="43940" rIns="87880" bIns="439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896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8D0AE71-BAA0-4175-99E3-58F4B25D1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1940" y="2220528"/>
              <a:ext cx="1327670" cy="1327670"/>
            </a:xfrm>
            <a:prstGeom prst="rect">
              <a:avLst/>
            </a:prstGeom>
          </p:spPr>
        </p:pic>
      </p:grp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CB2CCB99-999A-461F-8A5B-A1CD060FBB0C}"/>
              </a:ext>
            </a:extLst>
          </p:cNvPr>
          <p:cNvSpPr/>
          <p:nvPr/>
        </p:nvSpPr>
        <p:spPr bwMode="auto">
          <a:xfrm>
            <a:off x="2375798" y="4401812"/>
            <a:ext cx="1787536" cy="553998"/>
          </a:xfrm>
          <a:prstGeom prst="right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5A712B8-74CB-F549-A73E-FD5A1225D889}"/>
              </a:ext>
            </a:extLst>
          </p:cNvPr>
          <p:cNvGrpSpPr/>
          <p:nvPr/>
        </p:nvGrpSpPr>
        <p:grpSpPr>
          <a:xfrm>
            <a:off x="4193584" y="3912578"/>
            <a:ext cx="2407839" cy="1914040"/>
            <a:chOff x="8834500" y="3666276"/>
            <a:chExt cx="1966020" cy="1565791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4CBCB37-E7DC-E541-BD07-735453D75AE0}"/>
                </a:ext>
              </a:extLst>
            </p:cNvPr>
            <p:cNvGrpSpPr/>
            <p:nvPr/>
          </p:nvGrpSpPr>
          <p:grpSpPr>
            <a:xfrm>
              <a:off x="8979292" y="3666276"/>
              <a:ext cx="1821228" cy="1312304"/>
              <a:chOff x="-3272346" y="4002157"/>
              <a:chExt cx="1476378" cy="1063819"/>
            </a:xfrm>
          </p:grpSpPr>
          <p:sp>
            <p:nvSpPr>
              <p:cNvPr id="29" name="Cloud">
                <a:extLst>
                  <a:ext uri="{FF2B5EF4-FFF2-40B4-BE49-F238E27FC236}">
                    <a16:creationId xmlns:a16="http://schemas.microsoft.com/office/drawing/2014/main" id="{A9B0C5CD-A826-5549-9DEC-528BC68BF2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975222" y="4133674"/>
                <a:ext cx="1075887" cy="718674"/>
              </a:xfrm>
              <a:custGeom>
                <a:avLst/>
                <a:gdLst>
                  <a:gd name="T0" fmla="*/ 28 w 120"/>
                  <a:gd name="T1" fmla="*/ 32 h 80"/>
                  <a:gd name="T2" fmla="*/ 60 w 120"/>
                  <a:gd name="T3" fmla="*/ 0 h 80"/>
                  <a:gd name="T4" fmla="*/ 90 w 120"/>
                  <a:gd name="T5" fmla="*/ 20 h 80"/>
                  <a:gd name="T6" fmla="*/ 90 w 120"/>
                  <a:gd name="T7" fmla="*/ 20 h 80"/>
                  <a:gd name="T8" fmla="*/ 120 w 120"/>
                  <a:gd name="T9" fmla="*/ 50 h 80"/>
                  <a:gd name="T10" fmla="*/ 90 w 120"/>
                  <a:gd name="T11" fmla="*/ 80 h 80"/>
                  <a:gd name="T12" fmla="*/ 24 w 120"/>
                  <a:gd name="T13" fmla="*/ 80 h 80"/>
                  <a:gd name="T14" fmla="*/ 0 w 120"/>
                  <a:gd name="T15" fmla="*/ 56 h 80"/>
                  <a:gd name="T16" fmla="*/ 24 w 120"/>
                  <a:gd name="T17" fmla="*/ 32 h 80"/>
                  <a:gd name="T18" fmla="*/ 28 w 120"/>
                  <a:gd name="T19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0" h="80">
                    <a:moveTo>
                      <a:pt x="28" y="32"/>
                    </a:moveTo>
                    <a:cubicBezTo>
                      <a:pt x="28" y="14"/>
                      <a:pt x="42" y="0"/>
                      <a:pt x="60" y="0"/>
                    </a:cubicBezTo>
                    <a:cubicBezTo>
                      <a:pt x="73" y="0"/>
                      <a:pt x="85" y="8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7" y="20"/>
                      <a:pt x="120" y="33"/>
                      <a:pt x="120" y="50"/>
                    </a:cubicBezTo>
                    <a:cubicBezTo>
                      <a:pt x="120" y="67"/>
                      <a:pt x="107" y="80"/>
                      <a:pt x="90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11" y="80"/>
                      <a:pt x="0" y="69"/>
                      <a:pt x="0" y="56"/>
                    </a:cubicBezTo>
                    <a:cubicBezTo>
                      <a:pt x="0" y="43"/>
                      <a:pt x="11" y="32"/>
                      <a:pt x="24" y="32"/>
                    </a:cubicBezTo>
                    <a:cubicBezTo>
                      <a:pt x="25" y="32"/>
                      <a:pt x="27" y="32"/>
                      <a:pt x="28" y="32"/>
                    </a:cubicBezTo>
                    <a:close/>
                  </a:path>
                </a:pathLst>
              </a:custGeom>
              <a:solidFill>
                <a:srgbClr val="F8F8F8"/>
              </a:solidFill>
              <a:ln w="254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87880" tIns="43940" rIns="87880" bIns="4394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F3FBECDF-E2AD-F744-8684-4B8B52BAE1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272346" y="4002157"/>
                <a:ext cx="834438" cy="667550"/>
              </a:xfrm>
              <a:prstGeom prst="rect">
                <a:avLst/>
              </a:prstGeom>
            </p:spPr>
          </p:pic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FE275253-DF9F-FC4C-91FD-F652081323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398059" y="4463885"/>
                <a:ext cx="602091" cy="602091"/>
              </a:xfrm>
              <a:prstGeom prst="rect">
                <a:avLst/>
              </a:prstGeom>
            </p:spPr>
          </p:pic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4C9A705-5007-8244-AB45-025F9A3A4DF6}"/>
                </a:ext>
              </a:extLst>
            </p:cNvPr>
            <p:cNvSpPr txBox="1"/>
            <p:nvPr/>
          </p:nvSpPr>
          <p:spPr>
            <a:xfrm>
              <a:off x="8834500" y="4859151"/>
              <a:ext cx="761015" cy="37291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lvl="0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200"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latin typeface="Segoe UI" charset="0"/>
                  <a:ea typeface="Segoe UI" charset="0"/>
                  <a:cs typeface="Segoe UI" charset="0"/>
                </a:rPr>
                <a:t>Your API</a:t>
              </a:r>
            </a:p>
          </p:txBody>
        </p:sp>
      </p:grpSp>
      <p:sp>
        <p:nvSpPr>
          <p:cNvPr id="32" name="Regular Pentagon 1">
            <a:extLst>
              <a:ext uri="{FF2B5EF4-FFF2-40B4-BE49-F238E27FC236}">
                <a16:creationId xmlns:a16="http://schemas.microsoft.com/office/drawing/2014/main" id="{2C828D1D-3E71-8A43-AA45-ACCBCD88BA2C}"/>
              </a:ext>
            </a:extLst>
          </p:cNvPr>
          <p:cNvSpPr/>
          <p:nvPr/>
        </p:nvSpPr>
        <p:spPr bwMode="auto">
          <a:xfrm>
            <a:off x="2860891" y="3429000"/>
            <a:ext cx="914400" cy="927040"/>
          </a:xfrm>
          <a:prstGeom prst="pentagon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1821" tIns="105456" rIns="131821" bIns="105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7214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A</a:t>
            </a:r>
          </a:p>
        </p:txBody>
      </p:sp>
      <p:sp>
        <p:nvSpPr>
          <p:cNvPr id="33" name="Regular Pentagon 1">
            <a:extLst>
              <a:ext uri="{FF2B5EF4-FFF2-40B4-BE49-F238E27FC236}">
                <a16:creationId xmlns:a16="http://schemas.microsoft.com/office/drawing/2014/main" id="{192D16CD-1B81-BB4A-8D5F-0DEDE0DF34DD}"/>
              </a:ext>
            </a:extLst>
          </p:cNvPr>
          <p:cNvSpPr/>
          <p:nvPr/>
        </p:nvSpPr>
        <p:spPr bwMode="auto">
          <a:xfrm>
            <a:off x="223783" y="5392410"/>
            <a:ext cx="914400" cy="914400"/>
          </a:xfrm>
          <a:prstGeom prst="pentagon">
            <a:avLst/>
          </a:prstGeom>
          <a:solidFill>
            <a:srgbClr val="00B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1821" tIns="105456" rIns="131821" bIns="105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7214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ID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2A9CDFA-6726-4EE6-AB6A-A9996A168D23}"/>
              </a:ext>
            </a:extLst>
          </p:cNvPr>
          <p:cNvGrpSpPr/>
          <p:nvPr/>
        </p:nvGrpSpPr>
        <p:grpSpPr>
          <a:xfrm>
            <a:off x="9784161" y="3921592"/>
            <a:ext cx="2407840" cy="1914035"/>
            <a:chOff x="8834500" y="3666280"/>
            <a:chExt cx="1966021" cy="156578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3BE5FD2-D29B-4DDC-9F8D-78C58B28609B}"/>
                </a:ext>
              </a:extLst>
            </p:cNvPr>
            <p:cNvGrpSpPr/>
            <p:nvPr/>
          </p:nvGrpSpPr>
          <p:grpSpPr>
            <a:xfrm>
              <a:off x="8979293" y="3666280"/>
              <a:ext cx="1821228" cy="1312305"/>
              <a:chOff x="-3272346" y="4002157"/>
              <a:chExt cx="1476378" cy="1063819"/>
            </a:xfrm>
          </p:grpSpPr>
          <p:sp>
            <p:nvSpPr>
              <p:cNvPr id="23" name="Cloud">
                <a:extLst>
                  <a:ext uri="{FF2B5EF4-FFF2-40B4-BE49-F238E27FC236}">
                    <a16:creationId xmlns:a16="http://schemas.microsoft.com/office/drawing/2014/main" id="{A45329DE-0223-4A44-9251-D65432DD18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975222" y="4133674"/>
                <a:ext cx="1075887" cy="718674"/>
              </a:xfrm>
              <a:custGeom>
                <a:avLst/>
                <a:gdLst>
                  <a:gd name="T0" fmla="*/ 28 w 120"/>
                  <a:gd name="T1" fmla="*/ 32 h 80"/>
                  <a:gd name="T2" fmla="*/ 60 w 120"/>
                  <a:gd name="T3" fmla="*/ 0 h 80"/>
                  <a:gd name="T4" fmla="*/ 90 w 120"/>
                  <a:gd name="T5" fmla="*/ 20 h 80"/>
                  <a:gd name="T6" fmla="*/ 90 w 120"/>
                  <a:gd name="T7" fmla="*/ 20 h 80"/>
                  <a:gd name="T8" fmla="*/ 120 w 120"/>
                  <a:gd name="T9" fmla="*/ 50 h 80"/>
                  <a:gd name="T10" fmla="*/ 90 w 120"/>
                  <a:gd name="T11" fmla="*/ 80 h 80"/>
                  <a:gd name="T12" fmla="*/ 24 w 120"/>
                  <a:gd name="T13" fmla="*/ 80 h 80"/>
                  <a:gd name="T14" fmla="*/ 0 w 120"/>
                  <a:gd name="T15" fmla="*/ 56 h 80"/>
                  <a:gd name="T16" fmla="*/ 24 w 120"/>
                  <a:gd name="T17" fmla="*/ 32 h 80"/>
                  <a:gd name="T18" fmla="*/ 28 w 120"/>
                  <a:gd name="T19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0" h="80">
                    <a:moveTo>
                      <a:pt x="28" y="32"/>
                    </a:moveTo>
                    <a:cubicBezTo>
                      <a:pt x="28" y="14"/>
                      <a:pt x="42" y="0"/>
                      <a:pt x="60" y="0"/>
                    </a:cubicBezTo>
                    <a:cubicBezTo>
                      <a:pt x="73" y="0"/>
                      <a:pt x="85" y="8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7" y="20"/>
                      <a:pt x="120" y="33"/>
                      <a:pt x="120" y="50"/>
                    </a:cubicBezTo>
                    <a:cubicBezTo>
                      <a:pt x="120" y="67"/>
                      <a:pt x="107" y="80"/>
                      <a:pt x="90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11" y="80"/>
                      <a:pt x="0" y="69"/>
                      <a:pt x="0" y="56"/>
                    </a:cubicBezTo>
                    <a:cubicBezTo>
                      <a:pt x="0" y="43"/>
                      <a:pt x="11" y="32"/>
                      <a:pt x="24" y="32"/>
                    </a:cubicBezTo>
                    <a:cubicBezTo>
                      <a:pt x="25" y="32"/>
                      <a:pt x="27" y="32"/>
                      <a:pt x="28" y="32"/>
                    </a:cubicBezTo>
                    <a:close/>
                  </a:path>
                </a:pathLst>
              </a:custGeom>
              <a:solidFill>
                <a:srgbClr val="F8F8F8"/>
              </a:solidFill>
              <a:ln w="254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87880" tIns="43940" rIns="87880" bIns="4394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14CE8EC3-3E88-4088-98DC-9EBF7BFA01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272346" y="4002157"/>
                <a:ext cx="834438" cy="667550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A61C5591-9B8E-4420-BC41-9BBAECBB6E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398059" y="4463885"/>
                <a:ext cx="602091" cy="602091"/>
              </a:xfrm>
              <a:prstGeom prst="rect">
                <a:avLst/>
              </a:prstGeom>
            </p:spPr>
          </p:pic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4CB4890-21F8-49A4-8C32-565DC6AA4D11}"/>
                </a:ext>
              </a:extLst>
            </p:cNvPr>
            <p:cNvSpPr txBox="1"/>
            <p:nvPr/>
          </p:nvSpPr>
          <p:spPr>
            <a:xfrm>
              <a:off x="8834500" y="4859151"/>
              <a:ext cx="1694445" cy="37291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lvl="0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200"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latin typeface="Segoe UI" charset="0"/>
                  <a:ea typeface="Segoe UI" charset="0"/>
                  <a:cs typeface="Segoe UI" charset="0"/>
                </a:rPr>
                <a:t>Microsoft Graph User API</a:t>
              </a: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8E04D4C8-3972-43D5-8233-B5E2A8A4C0E5}"/>
              </a:ext>
            </a:extLst>
          </p:cNvPr>
          <p:cNvSpPr/>
          <p:nvPr/>
        </p:nvSpPr>
        <p:spPr bwMode="auto">
          <a:xfrm>
            <a:off x="8571592" y="3999978"/>
            <a:ext cx="1281659" cy="1340281"/>
          </a:xfrm>
          <a:prstGeom prst="rect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Authorization Required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0E72C4E6-6D75-4304-91DE-465993238057}"/>
              </a:ext>
            </a:extLst>
          </p:cNvPr>
          <p:cNvSpPr/>
          <p:nvPr/>
        </p:nvSpPr>
        <p:spPr bwMode="auto">
          <a:xfrm>
            <a:off x="6723852" y="4401812"/>
            <a:ext cx="1787536" cy="553998"/>
          </a:xfrm>
          <a:prstGeom prst="right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532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7A8D-AD06-4344-B2FD-AEFE36A28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43" y="472760"/>
            <a:ext cx="11018520" cy="553998"/>
          </a:xfrm>
        </p:spPr>
        <p:txBody>
          <a:bodyPr/>
          <a:lstStyle/>
          <a:p>
            <a:r>
              <a:rPr lang="en-US"/>
              <a:t>Call the API</a:t>
            </a:r>
          </a:p>
        </p:txBody>
      </p:sp>
      <p:sp>
        <p:nvSpPr>
          <p:cNvPr id="6" name="Browser_4" title="Icon of a website or an app window">
            <a:extLst>
              <a:ext uri="{FF2B5EF4-FFF2-40B4-BE49-F238E27FC236}">
                <a16:creationId xmlns:a16="http://schemas.microsoft.com/office/drawing/2014/main" id="{F1E30766-B2DC-4701-AF08-FB98A947CF0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88263" y="4017364"/>
            <a:ext cx="1787536" cy="1322895"/>
          </a:xfrm>
          <a:custGeom>
            <a:avLst/>
            <a:gdLst>
              <a:gd name="T0" fmla="*/ 80 w 604"/>
              <a:gd name="T1" fmla="*/ 244 h 447"/>
              <a:gd name="T2" fmla="*/ 320 w 604"/>
              <a:gd name="T3" fmla="*/ 244 h 447"/>
              <a:gd name="T4" fmla="*/ 80 w 604"/>
              <a:gd name="T5" fmla="*/ 367 h 447"/>
              <a:gd name="T6" fmla="*/ 320 w 604"/>
              <a:gd name="T7" fmla="*/ 367 h 447"/>
              <a:gd name="T8" fmla="*/ 525 w 604"/>
              <a:gd name="T9" fmla="*/ 305 h 447"/>
              <a:gd name="T10" fmla="*/ 525 w 604"/>
              <a:gd name="T11" fmla="*/ 244 h 447"/>
              <a:gd name="T12" fmla="*/ 403 w 604"/>
              <a:gd name="T13" fmla="*/ 244 h 447"/>
              <a:gd name="T14" fmla="*/ 403 w 604"/>
              <a:gd name="T15" fmla="*/ 367 h 447"/>
              <a:gd name="T16" fmla="*/ 525 w 604"/>
              <a:gd name="T17" fmla="*/ 367 h 447"/>
              <a:gd name="T18" fmla="*/ 525 w 604"/>
              <a:gd name="T19" fmla="*/ 305 h 447"/>
              <a:gd name="T20" fmla="*/ 525 w 604"/>
              <a:gd name="T21" fmla="*/ 123 h 447"/>
              <a:gd name="T22" fmla="*/ 525 w 604"/>
              <a:gd name="T23" fmla="*/ 80 h 447"/>
              <a:gd name="T24" fmla="*/ 82 w 604"/>
              <a:gd name="T25" fmla="*/ 80 h 447"/>
              <a:gd name="T26" fmla="*/ 82 w 604"/>
              <a:gd name="T27" fmla="*/ 166 h 447"/>
              <a:gd name="T28" fmla="*/ 525 w 604"/>
              <a:gd name="T29" fmla="*/ 166 h 447"/>
              <a:gd name="T30" fmla="*/ 525 w 604"/>
              <a:gd name="T31" fmla="*/ 123 h 447"/>
              <a:gd name="T32" fmla="*/ 604 w 604"/>
              <a:gd name="T33" fmla="*/ 225 h 447"/>
              <a:gd name="T34" fmla="*/ 604 w 604"/>
              <a:gd name="T35" fmla="*/ 0 h 447"/>
              <a:gd name="T36" fmla="*/ 0 w 604"/>
              <a:gd name="T37" fmla="*/ 0 h 447"/>
              <a:gd name="T38" fmla="*/ 0 w 604"/>
              <a:gd name="T39" fmla="*/ 447 h 447"/>
              <a:gd name="T40" fmla="*/ 604 w 604"/>
              <a:gd name="T41" fmla="*/ 447 h 447"/>
              <a:gd name="T42" fmla="*/ 604 w 604"/>
              <a:gd name="T43" fmla="*/ 225 h 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604" h="447">
                <a:moveTo>
                  <a:pt x="80" y="244"/>
                </a:moveTo>
                <a:lnTo>
                  <a:pt x="320" y="244"/>
                </a:lnTo>
                <a:moveTo>
                  <a:pt x="80" y="367"/>
                </a:moveTo>
                <a:lnTo>
                  <a:pt x="320" y="367"/>
                </a:lnTo>
                <a:moveTo>
                  <a:pt x="525" y="305"/>
                </a:moveTo>
                <a:lnTo>
                  <a:pt x="525" y="244"/>
                </a:lnTo>
                <a:lnTo>
                  <a:pt x="403" y="244"/>
                </a:lnTo>
                <a:lnTo>
                  <a:pt x="403" y="367"/>
                </a:lnTo>
                <a:lnTo>
                  <a:pt x="525" y="367"/>
                </a:lnTo>
                <a:lnTo>
                  <a:pt x="525" y="305"/>
                </a:lnTo>
                <a:moveTo>
                  <a:pt x="525" y="123"/>
                </a:moveTo>
                <a:lnTo>
                  <a:pt x="525" y="80"/>
                </a:lnTo>
                <a:lnTo>
                  <a:pt x="82" y="80"/>
                </a:lnTo>
                <a:lnTo>
                  <a:pt x="82" y="166"/>
                </a:lnTo>
                <a:lnTo>
                  <a:pt x="525" y="166"/>
                </a:lnTo>
                <a:lnTo>
                  <a:pt x="525" y="123"/>
                </a:lnTo>
                <a:moveTo>
                  <a:pt x="604" y="225"/>
                </a:moveTo>
                <a:lnTo>
                  <a:pt x="604" y="0"/>
                </a:lnTo>
                <a:lnTo>
                  <a:pt x="0" y="0"/>
                </a:lnTo>
                <a:lnTo>
                  <a:pt x="0" y="447"/>
                </a:lnTo>
                <a:lnTo>
                  <a:pt x="604" y="447"/>
                </a:lnTo>
                <a:lnTo>
                  <a:pt x="604" y="225"/>
                </a:lnTo>
              </a:path>
            </a:pathLst>
          </a:custGeom>
          <a:noFill/>
          <a:ln w="15875" cap="sq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GB"/>
            </a:defPPr>
            <a:lvl1pPr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9725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9449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19174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58898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98623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8348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8072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17797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67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0BEE951-90B1-4DB6-8798-2594298900A9}"/>
              </a:ext>
            </a:extLst>
          </p:cNvPr>
          <p:cNvGrpSpPr/>
          <p:nvPr/>
        </p:nvGrpSpPr>
        <p:grpSpPr>
          <a:xfrm>
            <a:off x="3775291" y="293520"/>
            <a:ext cx="2590957" cy="1730712"/>
            <a:chOff x="4426431" y="1990592"/>
            <a:chExt cx="2642911" cy="1765416"/>
          </a:xfrm>
        </p:grpSpPr>
        <p:sp>
          <p:nvSpPr>
            <p:cNvPr id="8" name="Cloud">
              <a:extLst>
                <a:ext uri="{FF2B5EF4-FFF2-40B4-BE49-F238E27FC236}">
                  <a16:creationId xmlns:a16="http://schemas.microsoft.com/office/drawing/2014/main" id="{96B9AEA0-A2E5-4C86-8F44-AA9DCE7F6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6431" y="1990592"/>
              <a:ext cx="2642911" cy="1765416"/>
            </a:xfrm>
            <a:custGeom>
              <a:avLst/>
              <a:gdLst>
                <a:gd name="T0" fmla="*/ 28 w 120"/>
                <a:gd name="T1" fmla="*/ 32 h 80"/>
                <a:gd name="T2" fmla="*/ 60 w 120"/>
                <a:gd name="T3" fmla="*/ 0 h 80"/>
                <a:gd name="T4" fmla="*/ 90 w 120"/>
                <a:gd name="T5" fmla="*/ 20 h 80"/>
                <a:gd name="T6" fmla="*/ 90 w 120"/>
                <a:gd name="T7" fmla="*/ 20 h 80"/>
                <a:gd name="T8" fmla="*/ 120 w 120"/>
                <a:gd name="T9" fmla="*/ 50 h 80"/>
                <a:gd name="T10" fmla="*/ 90 w 120"/>
                <a:gd name="T11" fmla="*/ 80 h 80"/>
                <a:gd name="T12" fmla="*/ 24 w 120"/>
                <a:gd name="T13" fmla="*/ 80 h 80"/>
                <a:gd name="T14" fmla="*/ 0 w 120"/>
                <a:gd name="T15" fmla="*/ 56 h 80"/>
                <a:gd name="T16" fmla="*/ 24 w 120"/>
                <a:gd name="T17" fmla="*/ 32 h 80"/>
                <a:gd name="T18" fmla="*/ 28 w 120"/>
                <a:gd name="T19" fmla="*/ 3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" h="80">
                  <a:moveTo>
                    <a:pt x="28" y="32"/>
                  </a:moveTo>
                  <a:cubicBezTo>
                    <a:pt x="28" y="14"/>
                    <a:pt x="42" y="0"/>
                    <a:pt x="60" y="0"/>
                  </a:cubicBezTo>
                  <a:cubicBezTo>
                    <a:pt x="73" y="0"/>
                    <a:pt x="85" y="8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107" y="20"/>
                    <a:pt x="120" y="33"/>
                    <a:pt x="120" y="50"/>
                  </a:cubicBezTo>
                  <a:cubicBezTo>
                    <a:pt x="120" y="67"/>
                    <a:pt x="107" y="80"/>
                    <a:pt x="90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11" y="80"/>
                    <a:pt x="0" y="69"/>
                    <a:pt x="0" y="56"/>
                  </a:cubicBezTo>
                  <a:cubicBezTo>
                    <a:pt x="0" y="43"/>
                    <a:pt x="11" y="32"/>
                    <a:pt x="24" y="32"/>
                  </a:cubicBezTo>
                  <a:cubicBezTo>
                    <a:pt x="25" y="32"/>
                    <a:pt x="27" y="32"/>
                    <a:pt x="28" y="32"/>
                  </a:cubicBezTo>
                  <a:close/>
                </a:path>
              </a:pathLst>
            </a:custGeom>
            <a:solidFill>
              <a:srgbClr val="F8F8F8"/>
            </a:solidFill>
            <a:ln w="3810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87880" tIns="43940" rIns="87880" bIns="439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896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8D0AE71-BAA0-4175-99E3-58F4B25D1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1940" y="2220528"/>
              <a:ext cx="1327670" cy="1327670"/>
            </a:xfrm>
            <a:prstGeom prst="rect">
              <a:avLst/>
            </a:prstGeom>
          </p:spPr>
        </p:pic>
      </p:grp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CB2CCB99-999A-461F-8A5B-A1CD060FBB0C}"/>
              </a:ext>
            </a:extLst>
          </p:cNvPr>
          <p:cNvSpPr/>
          <p:nvPr/>
        </p:nvSpPr>
        <p:spPr bwMode="auto">
          <a:xfrm>
            <a:off x="2375798" y="4401812"/>
            <a:ext cx="1787536" cy="553998"/>
          </a:xfrm>
          <a:prstGeom prst="right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5A712B8-74CB-F549-A73E-FD5A1225D889}"/>
              </a:ext>
            </a:extLst>
          </p:cNvPr>
          <p:cNvGrpSpPr/>
          <p:nvPr/>
        </p:nvGrpSpPr>
        <p:grpSpPr>
          <a:xfrm>
            <a:off x="4193584" y="3912578"/>
            <a:ext cx="2407839" cy="1914040"/>
            <a:chOff x="8834500" y="3666276"/>
            <a:chExt cx="1966020" cy="1565791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4CBCB37-E7DC-E541-BD07-735453D75AE0}"/>
                </a:ext>
              </a:extLst>
            </p:cNvPr>
            <p:cNvGrpSpPr/>
            <p:nvPr/>
          </p:nvGrpSpPr>
          <p:grpSpPr>
            <a:xfrm>
              <a:off x="8979292" y="3666276"/>
              <a:ext cx="1821228" cy="1312304"/>
              <a:chOff x="-3272346" y="4002157"/>
              <a:chExt cx="1476378" cy="1063819"/>
            </a:xfrm>
          </p:grpSpPr>
          <p:sp>
            <p:nvSpPr>
              <p:cNvPr id="29" name="Cloud">
                <a:extLst>
                  <a:ext uri="{FF2B5EF4-FFF2-40B4-BE49-F238E27FC236}">
                    <a16:creationId xmlns:a16="http://schemas.microsoft.com/office/drawing/2014/main" id="{A9B0C5CD-A826-5549-9DEC-528BC68BF2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975222" y="4133674"/>
                <a:ext cx="1075887" cy="718674"/>
              </a:xfrm>
              <a:custGeom>
                <a:avLst/>
                <a:gdLst>
                  <a:gd name="T0" fmla="*/ 28 w 120"/>
                  <a:gd name="T1" fmla="*/ 32 h 80"/>
                  <a:gd name="T2" fmla="*/ 60 w 120"/>
                  <a:gd name="T3" fmla="*/ 0 h 80"/>
                  <a:gd name="T4" fmla="*/ 90 w 120"/>
                  <a:gd name="T5" fmla="*/ 20 h 80"/>
                  <a:gd name="T6" fmla="*/ 90 w 120"/>
                  <a:gd name="T7" fmla="*/ 20 h 80"/>
                  <a:gd name="T8" fmla="*/ 120 w 120"/>
                  <a:gd name="T9" fmla="*/ 50 h 80"/>
                  <a:gd name="T10" fmla="*/ 90 w 120"/>
                  <a:gd name="T11" fmla="*/ 80 h 80"/>
                  <a:gd name="T12" fmla="*/ 24 w 120"/>
                  <a:gd name="T13" fmla="*/ 80 h 80"/>
                  <a:gd name="T14" fmla="*/ 0 w 120"/>
                  <a:gd name="T15" fmla="*/ 56 h 80"/>
                  <a:gd name="T16" fmla="*/ 24 w 120"/>
                  <a:gd name="T17" fmla="*/ 32 h 80"/>
                  <a:gd name="T18" fmla="*/ 28 w 120"/>
                  <a:gd name="T19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0" h="80">
                    <a:moveTo>
                      <a:pt x="28" y="32"/>
                    </a:moveTo>
                    <a:cubicBezTo>
                      <a:pt x="28" y="14"/>
                      <a:pt x="42" y="0"/>
                      <a:pt x="60" y="0"/>
                    </a:cubicBezTo>
                    <a:cubicBezTo>
                      <a:pt x="73" y="0"/>
                      <a:pt x="85" y="8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7" y="20"/>
                      <a:pt x="120" y="33"/>
                      <a:pt x="120" y="50"/>
                    </a:cubicBezTo>
                    <a:cubicBezTo>
                      <a:pt x="120" y="67"/>
                      <a:pt x="107" y="80"/>
                      <a:pt x="90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11" y="80"/>
                      <a:pt x="0" y="69"/>
                      <a:pt x="0" y="56"/>
                    </a:cubicBezTo>
                    <a:cubicBezTo>
                      <a:pt x="0" y="43"/>
                      <a:pt x="11" y="32"/>
                      <a:pt x="24" y="32"/>
                    </a:cubicBezTo>
                    <a:cubicBezTo>
                      <a:pt x="25" y="32"/>
                      <a:pt x="27" y="32"/>
                      <a:pt x="28" y="32"/>
                    </a:cubicBezTo>
                    <a:close/>
                  </a:path>
                </a:pathLst>
              </a:custGeom>
              <a:solidFill>
                <a:srgbClr val="F8F8F8"/>
              </a:solidFill>
              <a:ln w="254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87880" tIns="43940" rIns="87880" bIns="4394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F3FBECDF-E2AD-F744-8684-4B8B52BAE1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272346" y="4002157"/>
                <a:ext cx="834438" cy="667550"/>
              </a:xfrm>
              <a:prstGeom prst="rect">
                <a:avLst/>
              </a:prstGeom>
            </p:spPr>
          </p:pic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FE275253-DF9F-FC4C-91FD-F652081323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398059" y="4463885"/>
                <a:ext cx="602091" cy="602091"/>
              </a:xfrm>
              <a:prstGeom prst="rect">
                <a:avLst/>
              </a:prstGeom>
            </p:spPr>
          </p:pic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4C9A705-5007-8244-AB45-025F9A3A4DF6}"/>
                </a:ext>
              </a:extLst>
            </p:cNvPr>
            <p:cNvSpPr txBox="1"/>
            <p:nvPr/>
          </p:nvSpPr>
          <p:spPr>
            <a:xfrm>
              <a:off x="8834500" y="4859151"/>
              <a:ext cx="761015" cy="37291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lvl="0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200"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latin typeface="Segoe UI" charset="0"/>
                  <a:ea typeface="Segoe UI" charset="0"/>
                  <a:cs typeface="Segoe UI" charset="0"/>
                </a:rPr>
                <a:t>Your API</a:t>
              </a:r>
            </a:p>
          </p:txBody>
        </p:sp>
      </p:grpSp>
      <p:sp>
        <p:nvSpPr>
          <p:cNvPr id="32" name="Regular Pentagon 1">
            <a:extLst>
              <a:ext uri="{FF2B5EF4-FFF2-40B4-BE49-F238E27FC236}">
                <a16:creationId xmlns:a16="http://schemas.microsoft.com/office/drawing/2014/main" id="{2C828D1D-3E71-8A43-AA45-ACCBCD88BA2C}"/>
              </a:ext>
            </a:extLst>
          </p:cNvPr>
          <p:cNvSpPr/>
          <p:nvPr/>
        </p:nvSpPr>
        <p:spPr bwMode="auto">
          <a:xfrm>
            <a:off x="2860891" y="3429000"/>
            <a:ext cx="914400" cy="927040"/>
          </a:xfrm>
          <a:prstGeom prst="pentagon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1821" tIns="105456" rIns="131821" bIns="105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7214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A</a:t>
            </a:r>
          </a:p>
        </p:txBody>
      </p:sp>
      <p:sp>
        <p:nvSpPr>
          <p:cNvPr id="33" name="Regular Pentagon 1">
            <a:extLst>
              <a:ext uri="{FF2B5EF4-FFF2-40B4-BE49-F238E27FC236}">
                <a16:creationId xmlns:a16="http://schemas.microsoft.com/office/drawing/2014/main" id="{192D16CD-1B81-BB4A-8D5F-0DEDE0DF34DD}"/>
              </a:ext>
            </a:extLst>
          </p:cNvPr>
          <p:cNvSpPr/>
          <p:nvPr/>
        </p:nvSpPr>
        <p:spPr bwMode="auto">
          <a:xfrm>
            <a:off x="223783" y="5392410"/>
            <a:ext cx="914400" cy="914400"/>
          </a:xfrm>
          <a:prstGeom prst="pentagon">
            <a:avLst/>
          </a:prstGeom>
          <a:solidFill>
            <a:srgbClr val="00B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1821" tIns="105456" rIns="131821" bIns="105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7214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ID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2A9CDFA-6726-4EE6-AB6A-A9996A168D23}"/>
              </a:ext>
            </a:extLst>
          </p:cNvPr>
          <p:cNvGrpSpPr/>
          <p:nvPr/>
        </p:nvGrpSpPr>
        <p:grpSpPr>
          <a:xfrm>
            <a:off x="9784161" y="3921592"/>
            <a:ext cx="2407840" cy="1914035"/>
            <a:chOff x="8834500" y="3666280"/>
            <a:chExt cx="1966021" cy="156578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3BE5FD2-D29B-4DDC-9F8D-78C58B28609B}"/>
                </a:ext>
              </a:extLst>
            </p:cNvPr>
            <p:cNvGrpSpPr/>
            <p:nvPr/>
          </p:nvGrpSpPr>
          <p:grpSpPr>
            <a:xfrm>
              <a:off x="8979293" y="3666280"/>
              <a:ext cx="1821228" cy="1312305"/>
              <a:chOff x="-3272346" y="4002157"/>
              <a:chExt cx="1476378" cy="1063819"/>
            </a:xfrm>
          </p:grpSpPr>
          <p:sp>
            <p:nvSpPr>
              <p:cNvPr id="23" name="Cloud">
                <a:extLst>
                  <a:ext uri="{FF2B5EF4-FFF2-40B4-BE49-F238E27FC236}">
                    <a16:creationId xmlns:a16="http://schemas.microsoft.com/office/drawing/2014/main" id="{A45329DE-0223-4A44-9251-D65432DD18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975222" y="4133674"/>
                <a:ext cx="1075887" cy="718674"/>
              </a:xfrm>
              <a:custGeom>
                <a:avLst/>
                <a:gdLst>
                  <a:gd name="T0" fmla="*/ 28 w 120"/>
                  <a:gd name="T1" fmla="*/ 32 h 80"/>
                  <a:gd name="T2" fmla="*/ 60 w 120"/>
                  <a:gd name="T3" fmla="*/ 0 h 80"/>
                  <a:gd name="T4" fmla="*/ 90 w 120"/>
                  <a:gd name="T5" fmla="*/ 20 h 80"/>
                  <a:gd name="T6" fmla="*/ 90 w 120"/>
                  <a:gd name="T7" fmla="*/ 20 h 80"/>
                  <a:gd name="T8" fmla="*/ 120 w 120"/>
                  <a:gd name="T9" fmla="*/ 50 h 80"/>
                  <a:gd name="T10" fmla="*/ 90 w 120"/>
                  <a:gd name="T11" fmla="*/ 80 h 80"/>
                  <a:gd name="T12" fmla="*/ 24 w 120"/>
                  <a:gd name="T13" fmla="*/ 80 h 80"/>
                  <a:gd name="T14" fmla="*/ 0 w 120"/>
                  <a:gd name="T15" fmla="*/ 56 h 80"/>
                  <a:gd name="T16" fmla="*/ 24 w 120"/>
                  <a:gd name="T17" fmla="*/ 32 h 80"/>
                  <a:gd name="T18" fmla="*/ 28 w 120"/>
                  <a:gd name="T19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0" h="80">
                    <a:moveTo>
                      <a:pt x="28" y="32"/>
                    </a:moveTo>
                    <a:cubicBezTo>
                      <a:pt x="28" y="14"/>
                      <a:pt x="42" y="0"/>
                      <a:pt x="60" y="0"/>
                    </a:cubicBezTo>
                    <a:cubicBezTo>
                      <a:pt x="73" y="0"/>
                      <a:pt x="85" y="8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7" y="20"/>
                      <a:pt x="120" y="33"/>
                      <a:pt x="120" y="50"/>
                    </a:cubicBezTo>
                    <a:cubicBezTo>
                      <a:pt x="120" y="67"/>
                      <a:pt x="107" y="80"/>
                      <a:pt x="90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11" y="80"/>
                      <a:pt x="0" y="69"/>
                      <a:pt x="0" y="56"/>
                    </a:cubicBezTo>
                    <a:cubicBezTo>
                      <a:pt x="0" y="43"/>
                      <a:pt x="11" y="32"/>
                      <a:pt x="24" y="32"/>
                    </a:cubicBezTo>
                    <a:cubicBezTo>
                      <a:pt x="25" y="32"/>
                      <a:pt x="27" y="32"/>
                      <a:pt x="28" y="32"/>
                    </a:cubicBezTo>
                    <a:close/>
                  </a:path>
                </a:pathLst>
              </a:custGeom>
              <a:solidFill>
                <a:srgbClr val="F8F8F8"/>
              </a:solidFill>
              <a:ln w="254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87880" tIns="43940" rIns="87880" bIns="4394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14CE8EC3-3E88-4088-98DC-9EBF7BFA01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272346" y="4002157"/>
                <a:ext cx="834438" cy="667550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A61C5591-9B8E-4420-BC41-9BBAECBB6E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398059" y="4463885"/>
                <a:ext cx="602091" cy="602091"/>
              </a:xfrm>
              <a:prstGeom prst="rect">
                <a:avLst/>
              </a:prstGeom>
            </p:spPr>
          </p:pic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4CB4890-21F8-49A4-8C32-565DC6AA4D11}"/>
                </a:ext>
              </a:extLst>
            </p:cNvPr>
            <p:cNvSpPr txBox="1"/>
            <p:nvPr/>
          </p:nvSpPr>
          <p:spPr>
            <a:xfrm>
              <a:off x="8834500" y="4859151"/>
              <a:ext cx="1694445" cy="37291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lvl="0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200"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latin typeface="Segoe UI" charset="0"/>
                  <a:ea typeface="Segoe UI" charset="0"/>
                  <a:cs typeface="Segoe UI" charset="0"/>
                </a:rPr>
                <a:t>Microsoft Graph User API</a:t>
              </a: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8E04D4C8-3972-43D5-8233-B5E2A8A4C0E5}"/>
              </a:ext>
            </a:extLst>
          </p:cNvPr>
          <p:cNvSpPr/>
          <p:nvPr/>
        </p:nvSpPr>
        <p:spPr bwMode="auto">
          <a:xfrm>
            <a:off x="8571592" y="3999978"/>
            <a:ext cx="1281659" cy="1340281"/>
          </a:xfrm>
          <a:prstGeom prst="rect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Authorization Required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0E72C4E6-6D75-4304-91DE-465993238057}"/>
              </a:ext>
            </a:extLst>
          </p:cNvPr>
          <p:cNvSpPr/>
          <p:nvPr/>
        </p:nvSpPr>
        <p:spPr bwMode="auto">
          <a:xfrm>
            <a:off x="6723852" y="4401812"/>
            <a:ext cx="1787536" cy="553998"/>
          </a:xfrm>
          <a:prstGeom prst="right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2BEDE19-3FC8-411B-BE68-8A5E30EE5E3D}"/>
              </a:ext>
            </a:extLst>
          </p:cNvPr>
          <p:cNvSpPr txBox="1"/>
          <p:nvPr/>
        </p:nvSpPr>
        <p:spPr>
          <a:xfrm>
            <a:off x="5475692" y="2098732"/>
            <a:ext cx="4162097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Need an access</a:t>
            </a:r>
            <a:r>
              <a:rPr kumimoji="0" lang="en-US" sz="2000" b="0" i="0" u="none" strike="noStrike" kern="1200" cap="none" spc="0" normalizeH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token to read the user’s profile with Microsoft Graph as the user</a:t>
            </a:r>
          </a:p>
        </p:txBody>
      </p:sp>
      <p:sp>
        <p:nvSpPr>
          <p:cNvPr id="11" name="Arrow: Up 10">
            <a:extLst>
              <a:ext uri="{FF2B5EF4-FFF2-40B4-BE49-F238E27FC236}">
                <a16:creationId xmlns:a16="http://schemas.microsoft.com/office/drawing/2014/main" id="{EF53E6C8-2186-4DEF-9694-F2AF5FEE40BC}"/>
              </a:ext>
            </a:extLst>
          </p:cNvPr>
          <p:cNvSpPr/>
          <p:nvPr/>
        </p:nvSpPr>
        <p:spPr bwMode="auto">
          <a:xfrm>
            <a:off x="4879370" y="2208085"/>
            <a:ext cx="243755" cy="1509622"/>
          </a:xfrm>
          <a:prstGeom prst="upArrow">
            <a:avLst>
              <a:gd name="adj1" fmla="val 100000"/>
              <a:gd name="adj2" fmla="val 95763"/>
            </a:avLst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1600"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450878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7A8D-AD06-4344-B2FD-AEFE36A28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43" y="472760"/>
            <a:ext cx="11018520" cy="553998"/>
          </a:xfrm>
        </p:spPr>
        <p:txBody>
          <a:bodyPr/>
          <a:lstStyle/>
          <a:p>
            <a:r>
              <a:rPr lang="en-US"/>
              <a:t>Call the API</a:t>
            </a:r>
          </a:p>
        </p:txBody>
      </p:sp>
      <p:sp>
        <p:nvSpPr>
          <p:cNvPr id="6" name="Browser_4" title="Icon of a website or an app window">
            <a:extLst>
              <a:ext uri="{FF2B5EF4-FFF2-40B4-BE49-F238E27FC236}">
                <a16:creationId xmlns:a16="http://schemas.microsoft.com/office/drawing/2014/main" id="{F1E30766-B2DC-4701-AF08-FB98A947CF0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88263" y="4017364"/>
            <a:ext cx="1787536" cy="1322895"/>
          </a:xfrm>
          <a:custGeom>
            <a:avLst/>
            <a:gdLst>
              <a:gd name="T0" fmla="*/ 80 w 604"/>
              <a:gd name="T1" fmla="*/ 244 h 447"/>
              <a:gd name="T2" fmla="*/ 320 w 604"/>
              <a:gd name="T3" fmla="*/ 244 h 447"/>
              <a:gd name="T4" fmla="*/ 80 w 604"/>
              <a:gd name="T5" fmla="*/ 367 h 447"/>
              <a:gd name="T6" fmla="*/ 320 w 604"/>
              <a:gd name="T7" fmla="*/ 367 h 447"/>
              <a:gd name="T8" fmla="*/ 525 w 604"/>
              <a:gd name="T9" fmla="*/ 305 h 447"/>
              <a:gd name="T10" fmla="*/ 525 w 604"/>
              <a:gd name="T11" fmla="*/ 244 h 447"/>
              <a:gd name="T12" fmla="*/ 403 w 604"/>
              <a:gd name="T13" fmla="*/ 244 h 447"/>
              <a:gd name="T14" fmla="*/ 403 w 604"/>
              <a:gd name="T15" fmla="*/ 367 h 447"/>
              <a:gd name="T16" fmla="*/ 525 w 604"/>
              <a:gd name="T17" fmla="*/ 367 h 447"/>
              <a:gd name="T18" fmla="*/ 525 w 604"/>
              <a:gd name="T19" fmla="*/ 305 h 447"/>
              <a:gd name="T20" fmla="*/ 525 w 604"/>
              <a:gd name="T21" fmla="*/ 123 h 447"/>
              <a:gd name="T22" fmla="*/ 525 w 604"/>
              <a:gd name="T23" fmla="*/ 80 h 447"/>
              <a:gd name="T24" fmla="*/ 82 w 604"/>
              <a:gd name="T25" fmla="*/ 80 h 447"/>
              <a:gd name="T26" fmla="*/ 82 w 604"/>
              <a:gd name="T27" fmla="*/ 166 h 447"/>
              <a:gd name="T28" fmla="*/ 525 w 604"/>
              <a:gd name="T29" fmla="*/ 166 h 447"/>
              <a:gd name="T30" fmla="*/ 525 w 604"/>
              <a:gd name="T31" fmla="*/ 123 h 447"/>
              <a:gd name="T32" fmla="*/ 604 w 604"/>
              <a:gd name="T33" fmla="*/ 225 h 447"/>
              <a:gd name="T34" fmla="*/ 604 w 604"/>
              <a:gd name="T35" fmla="*/ 0 h 447"/>
              <a:gd name="T36" fmla="*/ 0 w 604"/>
              <a:gd name="T37" fmla="*/ 0 h 447"/>
              <a:gd name="T38" fmla="*/ 0 w 604"/>
              <a:gd name="T39" fmla="*/ 447 h 447"/>
              <a:gd name="T40" fmla="*/ 604 w 604"/>
              <a:gd name="T41" fmla="*/ 447 h 447"/>
              <a:gd name="T42" fmla="*/ 604 w 604"/>
              <a:gd name="T43" fmla="*/ 225 h 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604" h="447">
                <a:moveTo>
                  <a:pt x="80" y="244"/>
                </a:moveTo>
                <a:lnTo>
                  <a:pt x="320" y="244"/>
                </a:lnTo>
                <a:moveTo>
                  <a:pt x="80" y="367"/>
                </a:moveTo>
                <a:lnTo>
                  <a:pt x="320" y="367"/>
                </a:lnTo>
                <a:moveTo>
                  <a:pt x="525" y="305"/>
                </a:moveTo>
                <a:lnTo>
                  <a:pt x="525" y="244"/>
                </a:lnTo>
                <a:lnTo>
                  <a:pt x="403" y="244"/>
                </a:lnTo>
                <a:lnTo>
                  <a:pt x="403" y="367"/>
                </a:lnTo>
                <a:lnTo>
                  <a:pt x="525" y="367"/>
                </a:lnTo>
                <a:lnTo>
                  <a:pt x="525" y="305"/>
                </a:lnTo>
                <a:moveTo>
                  <a:pt x="525" y="123"/>
                </a:moveTo>
                <a:lnTo>
                  <a:pt x="525" y="80"/>
                </a:lnTo>
                <a:lnTo>
                  <a:pt x="82" y="80"/>
                </a:lnTo>
                <a:lnTo>
                  <a:pt x="82" y="166"/>
                </a:lnTo>
                <a:lnTo>
                  <a:pt x="525" y="166"/>
                </a:lnTo>
                <a:lnTo>
                  <a:pt x="525" y="123"/>
                </a:lnTo>
                <a:moveTo>
                  <a:pt x="604" y="225"/>
                </a:moveTo>
                <a:lnTo>
                  <a:pt x="604" y="0"/>
                </a:lnTo>
                <a:lnTo>
                  <a:pt x="0" y="0"/>
                </a:lnTo>
                <a:lnTo>
                  <a:pt x="0" y="447"/>
                </a:lnTo>
                <a:lnTo>
                  <a:pt x="604" y="447"/>
                </a:lnTo>
                <a:lnTo>
                  <a:pt x="604" y="225"/>
                </a:lnTo>
              </a:path>
            </a:pathLst>
          </a:custGeom>
          <a:noFill/>
          <a:ln w="15875" cap="sq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GB"/>
            </a:defPPr>
            <a:lvl1pPr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9725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9449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19174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58898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98623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8348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8072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17797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67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0BEE951-90B1-4DB6-8798-2594298900A9}"/>
              </a:ext>
            </a:extLst>
          </p:cNvPr>
          <p:cNvGrpSpPr/>
          <p:nvPr/>
        </p:nvGrpSpPr>
        <p:grpSpPr>
          <a:xfrm>
            <a:off x="3775291" y="293520"/>
            <a:ext cx="2590957" cy="1730712"/>
            <a:chOff x="4426431" y="1990592"/>
            <a:chExt cx="2642911" cy="1765416"/>
          </a:xfrm>
        </p:grpSpPr>
        <p:sp>
          <p:nvSpPr>
            <p:cNvPr id="8" name="Cloud">
              <a:extLst>
                <a:ext uri="{FF2B5EF4-FFF2-40B4-BE49-F238E27FC236}">
                  <a16:creationId xmlns:a16="http://schemas.microsoft.com/office/drawing/2014/main" id="{96B9AEA0-A2E5-4C86-8F44-AA9DCE7F6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6431" y="1990592"/>
              <a:ext cx="2642911" cy="1765416"/>
            </a:xfrm>
            <a:custGeom>
              <a:avLst/>
              <a:gdLst>
                <a:gd name="T0" fmla="*/ 28 w 120"/>
                <a:gd name="T1" fmla="*/ 32 h 80"/>
                <a:gd name="T2" fmla="*/ 60 w 120"/>
                <a:gd name="T3" fmla="*/ 0 h 80"/>
                <a:gd name="T4" fmla="*/ 90 w 120"/>
                <a:gd name="T5" fmla="*/ 20 h 80"/>
                <a:gd name="T6" fmla="*/ 90 w 120"/>
                <a:gd name="T7" fmla="*/ 20 h 80"/>
                <a:gd name="T8" fmla="*/ 120 w 120"/>
                <a:gd name="T9" fmla="*/ 50 h 80"/>
                <a:gd name="T10" fmla="*/ 90 w 120"/>
                <a:gd name="T11" fmla="*/ 80 h 80"/>
                <a:gd name="T12" fmla="*/ 24 w 120"/>
                <a:gd name="T13" fmla="*/ 80 h 80"/>
                <a:gd name="T14" fmla="*/ 0 w 120"/>
                <a:gd name="T15" fmla="*/ 56 h 80"/>
                <a:gd name="T16" fmla="*/ 24 w 120"/>
                <a:gd name="T17" fmla="*/ 32 h 80"/>
                <a:gd name="T18" fmla="*/ 28 w 120"/>
                <a:gd name="T19" fmla="*/ 3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" h="80">
                  <a:moveTo>
                    <a:pt x="28" y="32"/>
                  </a:moveTo>
                  <a:cubicBezTo>
                    <a:pt x="28" y="14"/>
                    <a:pt x="42" y="0"/>
                    <a:pt x="60" y="0"/>
                  </a:cubicBezTo>
                  <a:cubicBezTo>
                    <a:pt x="73" y="0"/>
                    <a:pt x="85" y="8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107" y="20"/>
                    <a:pt x="120" y="33"/>
                    <a:pt x="120" y="50"/>
                  </a:cubicBezTo>
                  <a:cubicBezTo>
                    <a:pt x="120" y="67"/>
                    <a:pt x="107" y="80"/>
                    <a:pt x="90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11" y="80"/>
                    <a:pt x="0" y="69"/>
                    <a:pt x="0" y="56"/>
                  </a:cubicBezTo>
                  <a:cubicBezTo>
                    <a:pt x="0" y="43"/>
                    <a:pt x="11" y="32"/>
                    <a:pt x="24" y="32"/>
                  </a:cubicBezTo>
                  <a:cubicBezTo>
                    <a:pt x="25" y="32"/>
                    <a:pt x="27" y="32"/>
                    <a:pt x="28" y="32"/>
                  </a:cubicBezTo>
                  <a:close/>
                </a:path>
              </a:pathLst>
            </a:custGeom>
            <a:solidFill>
              <a:srgbClr val="F8F8F8"/>
            </a:solidFill>
            <a:ln w="3810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87880" tIns="43940" rIns="87880" bIns="439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896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8D0AE71-BAA0-4175-99E3-58F4B25D1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1940" y="2220528"/>
              <a:ext cx="1327670" cy="1327670"/>
            </a:xfrm>
            <a:prstGeom prst="rect">
              <a:avLst/>
            </a:prstGeom>
          </p:spPr>
        </p:pic>
      </p:grp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CB2CCB99-999A-461F-8A5B-A1CD060FBB0C}"/>
              </a:ext>
            </a:extLst>
          </p:cNvPr>
          <p:cNvSpPr/>
          <p:nvPr/>
        </p:nvSpPr>
        <p:spPr bwMode="auto">
          <a:xfrm>
            <a:off x="2375798" y="4401812"/>
            <a:ext cx="1787536" cy="553998"/>
          </a:xfrm>
          <a:prstGeom prst="right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5A712B8-74CB-F549-A73E-FD5A1225D889}"/>
              </a:ext>
            </a:extLst>
          </p:cNvPr>
          <p:cNvGrpSpPr/>
          <p:nvPr/>
        </p:nvGrpSpPr>
        <p:grpSpPr>
          <a:xfrm>
            <a:off x="4193584" y="3912578"/>
            <a:ext cx="2407839" cy="1914040"/>
            <a:chOff x="8834500" y="3666276"/>
            <a:chExt cx="1966020" cy="1565791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4CBCB37-E7DC-E541-BD07-735453D75AE0}"/>
                </a:ext>
              </a:extLst>
            </p:cNvPr>
            <p:cNvGrpSpPr/>
            <p:nvPr/>
          </p:nvGrpSpPr>
          <p:grpSpPr>
            <a:xfrm>
              <a:off x="8979292" y="3666276"/>
              <a:ext cx="1821228" cy="1312304"/>
              <a:chOff x="-3272346" y="4002157"/>
              <a:chExt cx="1476378" cy="1063819"/>
            </a:xfrm>
          </p:grpSpPr>
          <p:sp>
            <p:nvSpPr>
              <p:cNvPr id="29" name="Cloud">
                <a:extLst>
                  <a:ext uri="{FF2B5EF4-FFF2-40B4-BE49-F238E27FC236}">
                    <a16:creationId xmlns:a16="http://schemas.microsoft.com/office/drawing/2014/main" id="{A9B0C5CD-A826-5549-9DEC-528BC68BF2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975222" y="4133674"/>
                <a:ext cx="1075887" cy="718674"/>
              </a:xfrm>
              <a:custGeom>
                <a:avLst/>
                <a:gdLst>
                  <a:gd name="T0" fmla="*/ 28 w 120"/>
                  <a:gd name="T1" fmla="*/ 32 h 80"/>
                  <a:gd name="T2" fmla="*/ 60 w 120"/>
                  <a:gd name="T3" fmla="*/ 0 h 80"/>
                  <a:gd name="T4" fmla="*/ 90 w 120"/>
                  <a:gd name="T5" fmla="*/ 20 h 80"/>
                  <a:gd name="T6" fmla="*/ 90 w 120"/>
                  <a:gd name="T7" fmla="*/ 20 h 80"/>
                  <a:gd name="T8" fmla="*/ 120 w 120"/>
                  <a:gd name="T9" fmla="*/ 50 h 80"/>
                  <a:gd name="T10" fmla="*/ 90 w 120"/>
                  <a:gd name="T11" fmla="*/ 80 h 80"/>
                  <a:gd name="T12" fmla="*/ 24 w 120"/>
                  <a:gd name="T13" fmla="*/ 80 h 80"/>
                  <a:gd name="T14" fmla="*/ 0 w 120"/>
                  <a:gd name="T15" fmla="*/ 56 h 80"/>
                  <a:gd name="T16" fmla="*/ 24 w 120"/>
                  <a:gd name="T17" fmla="*/ 32 h 80"/>
                  <a:gd name="T18" fmla="*/ 28 w 120"/>
                  <a:gd name="T19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0" h="80">
                    <a:moveTo>
                      <a:pt x="28" y="32"/>
                    </a:moveTo>
                    <a:cubicBezTo>
                      <a:pt x="28" y="14"/>
                      <a:pt x="42" y="0"/>
                      <a:pt x="60" y="0"/>
                    </a:cubicBezTo>
                    <a:cubicBezTo>
                      <a:pt x="73" y="0"/>
                      <a:pt x="85" y="8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7" y="20"/>
                      <a:pt x="120" y="33"/>
                      <a:pt x="120" y="50"/>
                    </a:cubicBezTo>
                    <a:cubicBezTo>
                      <a:pt x="120" y="67"/>
                      <a:pt x="107" y="80"/>
                      <a:pt x="90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11" y="80"/>
                      <a:pt x="0" y="69"/>
                      <a:pt x="0" y="56"/>
                    </a:cubicBezTo>
                    <a:cubicBezTo>
                      <a:pt x="0" y="43"/>
                      <a:pt x="11" y="32"/>
                      <a:pt x="24" y="32"/>
                    </a:cubicBezTo>
                    <a:cubicBezTo>
                      <a:pt x="25" y="32"/>
                      <a:pt x="27" y="32"/>
                      <a:pt x="28" y="32"/>
                    </a:cubicBezTo>
                    <a:close/>
                  </a:path>
                </a:pathLst>
              </a:custGeom>
              <a:solidFill>
                <a:srgbClr val="F8F8F8"/>
              </a:solidFill>
              <a:ln w="254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87880" tIns="43940" rIns="87880" bIns="4394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F3FBECDF-E2AD-F744-8684-4B8B52BAE1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272346" y="4002157"/>
                <a:ext cx="834438" cy="667550"/>
              </a:xfrm>
              <a:prstGeom prst="rect">
                <a:avLst/>
              </a:prstGeom>
            </p:spPr>
          </p:pic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FE275253-DF9F-FC4C-91FD-F652081323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398059" y="4463885"/>
                <a:ext cx="602091" cy="602091"/>
              </a:xfrm>
              <a:prstGeom prst="rect">
                <a:avLst/>
              </a:prstGeom>
            </p:spPr>
          </p:pic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4C9A705-5007-8244-AB45-025F9A3A4DF6}"/>
                </a:ext>
              </a:extLst>
            </p:cNvPr>
            <p:cNvSpPr txBox="1"/>
            <p:nvPr/>
          </p:nvSpPr>
          <p:spPr>
            <a:xfrm>
              <a:off x="8834500" y="4859151"/>
              <a:ext cx="761015" cy="37291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lvl="0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200"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latin typeface="Segoe UI" charset="0"/>
                  <a:ea typeface="Segoe UI" charset="0"/>
                  <a:cs typeface="Segoe UI" charset="0"/>
                </a:rPr>
                <a:t>Your API</a:t>
              </a:r>
            </a:p>
          </p:txBody>
        </p:sp>
      </p:grpSp>
      <p:sp>
        <p:nvSpPr>
          <p:cNvPr id="33" name="Regular Pentagon 1">
            <a:extLst>
              <a:ext uri="{FF2B5EF4-FFF2-40B4-BE49-F238E27FC236}">
                <a16:creationId xmlns:a16="http://schemas.microsoft.com/office/drawing/2014/main" id="{192D16CD-1B81-BB4A-8D5F-0DEDE0DF34DD}"/>
              </a:ext>
            </a:extLst>
          </p:cNvPr>
          <p:cNvSpPr/>
          <p:nvPr/>
        </p:nvSpPr>
        <p:spPr bwMode="auto">
          <a:xfrm>
            <a:off x="223783" y="5392410"/>
            <a:ext cx="914400" cy="914400"/>
          </a:xfrm>
          <a:prstGeom prst="pentagon">
            <a:avLst/>
          </a:prstGeom>
          <a:solidFill>
            <a:srgbClr val="00B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1821" tIns="105456" rIns="131821" bIns="105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7214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ID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2A9CDFA-6726-4EE6-AB6A-A9996A168D23}"/>
              </a:ext>
            </a:extLst>
          </p:cNvPr>
          <p:cNvGrpSpPr/>
          <p:nvPr/>
        </p:nvGrpSpPr>
        <p:grpSpPr>
          <a:xfrm>
            <a:off x="9784161" y="3921592"/>
            <a:ext cx="2407840" cy="1914035"/>
            <a:chOff x="8834500" y="3666280"/>
            <a:chExt cx="1966021" cy="156578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3BE5FD2-D29B-4DDC-9F8D-78C58B28609B}"/>
                </a:ext>
              </a:extLst>
            </p:cNvPr>
            <p:cNvGrpSpPr/>
            <p:nvPr/>
          </p:nvGrpSpPr>
          <p:grpSpPr>
            <a:xfrm>
              <a:off x="8979293" y="3666280"/>
              <a:ext cx="1821228" cy="1312305"/>
              <a:chOff x="-3272346" y="4002157"/>
              <a:chExt cx="1476378" cy="1063819"/>
            </a:xfrm>
          </p:grpSpPr>
          <p:sp>
            <p:nvSpPr>
              <p:cNvPr id="23" name="Cloud">
                <a:extLst>
                  <a:ext uri="{FF2B5EF4-FFF2-40B4-BE49-F238E27FC236}">
                    <a16:creationId xmlns:a16="http://schemas.microsoft.com/office/drawing/2014/main" id="{A45329DE-0223-4A44-9251-D65432DD18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975222" y="4133674"/>
                <a:ext cx="1075887" cy="718674"/>
              </a:xfrm>
              <a:custGeom>
                <a:avLst/>
                <a:gdLst>
                  <a:gd name="T0" fmla="*/ 28 w 120"/>
                  <a:gd name="T1" fmla="*/ 32 h 80"/>
                  <a:gd name="T2" fmla="*/ 60 w 120"/>
                  <a:gd name="T3" fmla="*/ 0 h 80"/>
                  <a:gd name="T4" fmla="*/ 90 w 120"/>
                  <a:gd name="T5" fmla="*/ 20 h 80"/>
                  <a:gd name="T6" fmla="*/ 90 w 120"/>
                  <a:gd name="T7" fmla="*/ 20 h 80"/>
                  <a:gd name="T8" fmla="*/ 120 w 120"/>
                  <a:gd name="T9" fmla="*/ 50 h 80"/>
                  <a:gd name="T10" fmla="*/ 90 w 120"/>
                  <a:gd name="T11" fmla="*/ 80 h 80"/>
                  <a:gd name="T12" fmla="*/ 24 w 120"/>
                  <a:gd name="T13" fmla="*/ 80 h 80"/>
                  <a:gd name="T14" fmla="*/ 0 w 120"/>
                  <a:gd name="T15" fmla="*/ 56 h 80"/>
                  <a:gd name="T16" fmla="*/ 24 w 120"/>
                  <a:gd name="T17" fmla="*/ 32 h 80"/>
                  <a:gd name="T18" fmla="*/ 28 w 120"/>
                  <a:gd name="T19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0" h="80">
                    <a:moveTo>
                      <a:pt x="28" y="32"/>
                    </a:moveTo>
                    <a:cubicBezTo>
                      <a:pt x="28" y="14"/>
                      <a:pt x="42" y="0"/>
                      <a:pt x="60" y="0"/>
                    </a:cubicBezTo>
                    <a:cubicBezTo>
                      <a:pt x="73" y="0"/>
                      <a:pt x="85" y="8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7" y="20"/>
                      <a:pt x="120" y="33"/>
                      <a:pt x="120" y="50"/>
                    </a:cubicBezTo>
                    <a:cubicBezTo>
                      <a:pt x="120" y="67"/>
                      <a:pt x="107" y="80"/>
                      <a:pt x="90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11" y="80"/>
                      <a:pt x="0" y="69"/>
                      <a:pt x="0" y="56"/>
                    </a:cubicBezTo>
                    <a:cubicBezTo>
                      <a:pt x="0" y="43"/>
                      <a:pt x="11" y="32"/>
                      <a:pt x="24" y="32"/>
                    </a:cubicBezTo>
                    <a:cubicBezTo>
                      <a:pt x="25" y="32"/>
                      <a:pt x="27" y="32"/>
                      <a:pt x="28" y="32"/>
                    </a:cubicBezTo>
                    <a:close/>
                  </a:path>
                </a:pathLst>
              </a:custGeom>
              <a:solidFill>
                <a:srgbClr val="F8F8F8"/>
              </a:solidFill>
              <a:ln w="254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87880" tIns="43940" rIns="87880" bIns="4394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14CE8EC3-3E88-4088-98DC-9EBF7BFA01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272346" y="4002157"/>
                <a:ext cx="834438" cy="667550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A61C5591-9B8E-4420-BC41-9BBAECBB6E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398059" y="4463885"/>
                <a:ext cx="602091" cy="602091"/>
              </a:xfrm>
              <a:prstGeom prst="rect">
                <a:avLst/>
              </a:prstGeom>
            </p:spPr>
          </p:pic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4CB4890-21F8-49A4-8C32-565DC6AA4D11}"/>
                </a:ext>
              </a:extLst>
            </p:cNvPr>
            <p:cNvSpPr txBox="1"/>
            <p:nvPr/>
          </p:nvSpPr>
          <p:spPr>
            <a:xfrm>
              <a:off x="8834500" y="4859151"/>
              <a:ext cx="1694445" cy="37291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lvl="0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200"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latin typeface="Segoe UI" charset="0"/>
                  <a:ea typeface="Segoe UI" charset="0"/>
                  <a:cs typeface="Segoe UI" charset="0"/>
                </a:rPr>
                <a:t>Microsoft Graph User API</a:t>
              </a: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8E04D4C8-3972-43D5-8233-B5E2A8A4C0E5}"/>
              </a:ext>
            </a:extLst>
          </p:cNvPr>
          <p:cNvSpPr/>
          <p:nvPr/>
        </p:nvSpPr>
        <p:spPr bwMode="auto">
          <a:xfrm>
            <a:off x="8571592" y="3999978"/>
            <a:ext cx="1281659" cy="1340281"/>
          </a:xfrm>
          <a:prstGeom prst="rect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Authorization Required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0E72C4E6-6D75-4304-91DE-465993238057}"/>
              </a:ext>
            </a:extLst>
          </p:cNvPr>
          <p:cNvSpPr/>
          <p:nvPr/>
        </p:nvSpPr>
        <p:spPr bwMode="auto">
          <a:xfrm>
            <a:off x="6723852" y="4401812"/>
            <a:ext cx="1787536" cy="553998"/>
          </a:xfrm>
          <a:prstGeom prst="right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2BEDE19-3FC8-411B-BE68-8A5E30EE5E3D}"/>
              </a:ext>
            </a:extLst>
          </p:cNvPr>
          <p:cNvSpPr txBox="1"/>
          <p:nvPr/>
        </p:nvSpPr>
        <p:spPr>
          <a:xfrm>
            <a:off x="5475692" y="2098732"/>
            <a:ext cx="4162097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Need an access</a:t>
            </a:r>
            <a:r>
              <a:rPr kumimoji="0" lang="en-US" sz="2000" b="0" i="0" u="none" strike="noStrike" kern="1200" cap="none" spc="0" normalizeH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2917">
                      <a:srgbClr val="1A1A1A"/>
                    </a:gs>
                    <a:gs pos="3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token to read the user’s profile with Microsoft Graph as the user</a:t>
            </a:r>
          </a:p>
        </p:txBody>
      </p:sp>
      <p:sp>
        <p:nvSpPr>
          <p:cNvPr id="11" name="Arrow: Up 10">
            <a:extLst>
              <a:ext uri="{FF2B5EF4-FFF2-40B4-BE49-F238E27FC236}">
                <a16:creationId xmlns:a16="http://schemas.microsoft.com/office/drawing/2014/main" id="{EF53E6C8-2186-4DEF-9694-F2AF5FEE40BC}"/>
              </a:ext>
            </a:extLst>
          </p:cNvPr>
          <p:cNvSpPr/>
          <p:nvPr/>
        </p:nvSpPr>
        <p:spPr bwMode="auto">
          <a:xfrm>
            <a:off x="4879370" y="2208085"/>
            <a:ext cx="243755" cy="1509622"/>
          </a:xfrm>
          <a:prstGeom prst="upArrow">
            <a:avLst>
              <a:gd name="adj1" fmla="val 100000"/>
              <a:gd name="adj2" fmla="val 95763"/>
            </a:avLst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1600"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12" name="Graphic 11" descr="Key">
            <a:extLst>
              <a:ext uri="{FF2B5EF4-FFF2-40B4-BE49-F238E27FC236}">
                <a16:creationId xmlns:a16="http://schemas.microsoft.com/office/drawing/2014/main" id="{C52CFDF5-6EF8-4B7C-9585-4C07BAAC052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193584" y="2741605"/>
            <a:ext cx="645750" cy="645750"/>
          </a:xfrm>
          <a:prstGeom prst="rect">
            <a:avLst/>
          </a:prstGeom>
        </p:spPr>
      </p:pic>
      <p:sp>
        <p:nvSpPr>
          <p:cNvPr id="13" name="Regular Pentagon 1">
            <a:extLst>
              <a:ext uri="{FF2B5EF4-FFF2-40B4-BE49-F238E27FC236}">
                <a16:creationId xmlns:a16="http://schemas.microsoft.com/office/drawing/2014/main" id="{8899CCD4-E034-4BDF-B56A-3F19AD0602FE}"/>
              </a:ext>
            </a:extLst>
          </p:cNvPr>
          <p:cNvSpPr/>
          <p:nvPr/>
        </p:nvSpPr>
        <p:spPr bwMode="auto">
          <a:xfrm>
            <a:off x="3905409" y="1945160"/>
            <a:ext cx="914400" cy="927040"/>
          </a:xfrm>
          <a:prstGeom prst="pentagon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1821" tIns="105456" rIns="131821" bIns="105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7214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43106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7A8D-AD06-4344-B2FD-AEFE36A28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43" y="472760"/>
            <a:ext cx="11018520" cy="553998"/>
          </a:xfrm>
        </p:spPr>
        <p:txBody>
          <a:bodyPr/>
          <a:lstStyle/>
          <a:p>
            <a:r>
              <a:rPr lang="en-US"/>
              <a:t>Call the API</a:t>
            </a:r>
          </a:p>
        </p:txBody>
      </p:sp>
      <p:sp>
        <p:nvSpPr>
          <p:cNvPr id="6" name="Browser_4" title="Icon of a website or an app window">
            <a:extLst>
              <a:ext uri="{FF2B5EF4-FFF2-40B4-BE49-F238E27FC236}">
                <a16:creationId xmlns:a16="http://schemas.microsoft.com/office/drawing/2014/main" id="{F1E30766-B2DC-4701-AF08-FB98A947CF0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88263" y="4017364"/>
            <a:ext cx="1787536" cy="1322895"/>
          </a:xfrm>
          <a:custGeom>
            <a:avLst/>
            <a:gdLst>
              <a:gd name="T0" fmla="*/ 80 w 604"/>
              <a:gd name="T1" fmla="*/ 244 h 447"/>
              <a:gd name="T2" fmla="*/ 320 w 604"/>
              <a:gd name="T3" fmla="*/ 244 h 447"/>
              <a:gd name="T4" fmla="*/ 80 w 604"/>
              <a:gd name="T5" fmla="*/ 367 h 447"/>
              <a:gd name="T6" fmla="*/ 320 w 604"/>
              <a:gd name="T7" fmla="*/ 367 h 447"/>
              <a:gd name="T8" fmla="*/ 525 w 604"/>
              <a:gd name="T9" fmla="*/ 305 h 447"/>
              <a:gd name="T10" fmla="*/ 525 w 604"/>
              <a:gd name="T11" fmla="*/ 244 h 447"/>
              <a:gd name="T12" fmla="*/ 403 w 604"/>
              <a:gd name="T13" fmla="*/ 244 h 447"/>
              <a:gd name="T14" fmla="*/ 403 w 604"/>
              <a:gd name="T15" fmla="*/ 367 h 447"/>
              <a:gd name="T16" fmla="*/ 525 w 604"/>
              <a:gd name="T17" fmla="*/ 367 h 447"/>
              <a:gd name="T18" fmla="*/ 525 w 604"/>
              <a:gd name="T19" fmla="*/ 305 h 447"/>
              <a:gd name="T20" fmla="*/ 525 w 604"/>
              <a:gd name="T21" fmla="*/ 123 h 447"/>
              <a:gd name="T22" fmla="*/ 525 w 604"/>
              <a:gd name="T23" fmla="*/ 80 h 447"/>
              <a:gd name="T24" fmla="*/ 82 w 604"/>
              <a:gd name="T25" fmla="*/ 80 h 447"/>
              <a:gd name="T26" fmla="*/ 82 w 604"/>
              <a:gd name="T27" fmla="*/ 166 h 447"/>
              <a:gd name="T28" fmla="*/ 525 w 604"/>
              <a:gd name="T29" fmla="*/ 166 h 447"/>
              <a:gd name="T30" fmla="*/ 525 w 604"/>
              <a:gd name="T31" fmla="*/ 123 h 447"/>
              <a:gd name="T32" fmla="*/ 604 w 604"/>
              <a:gd name="T33" fmla="*/ 225 h 447"/>
              <a:gd name="T34" fmla="*/ 604 w 604"/>
              <a:gd name="T35" fmla="*/ 0 h 447"/>
              <a:gd name="T36" fmla="*/ 0 w 604"/>
              <a:gd name="T37" fmla="*/ 0 h 447"/>
              <a:gd name="T38" fmla="*/ 0 w 604"/>
              <a:gd name="T39" fmla="*/ 447 h 447"/>
              <a:gd name="T40" fmla="*/ 604 w 604"/>
              <a:gd name="T41" fmla="*/ 447 h 447"/>
              <a:gd name="T42" fmla="*/ 604 w 604"/>
              <a:gd name="T43" fmla="*/ 225 h 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604" h="447">
                <a:moveTo>
                  <a:pt x="80" y="244"/>
                </a:moveTo>
                <a:lnTo>
                  <a:pt x="320" y="244"/>
                </a:lnTo>
                <a:moveTo>
                  <a:pt x="80" y="367"/>
                </a:moveTo>
                <a:lnTo>
                  <a:pt x="320" y="367"/>
                </a:lnTo>
                <a:moveTo>
                  <a:pt x="525" y="305"/>
                </a:moveTo>
                <a:lnTo>
                  <a:pt x="525" y="244"/>
                </a:lnTo>
                <a:lnTo>
                  <a:pt x="403" y="244"/>
                </a:lnTo>
                <a:lnTo>
                  <a:pt x="403" y="367"/>
                </a:lnTo>
                <a:lnTo>
                  <a:pt x="525" y="367"/>
                </a:lnTo>
                <a:lnTo>
                  <a:pt x="525" y="305"/>
                </a:lnTo>
                <a:moveTo>
                  <a:pt x="525" y="123"/>
                </a:moveTo>
                <a:lnTo>
                  <a:pt x="525" y="80"/>
                </a:lnTo>
                <a:lnTo>
                  <a:pt x="82" y="80"/>
                </a:lnTo>
                <a:lnTo>
                  <a:pt x="82" y="166"/>
                </a:lnTo>
                <a:lnTo>
                  <a:pt x="525" y="166"/>
                </a:lnTo>
                <a:lnTo>
                  <a:pt x="525" y="123"/>
                </a:lnTo>
                <a:moveTo>
                  <a:pt x="604" y="225"/>
                </a:moveTo>
                <a:lnTo>
                  <a:pt x="604" y="0"/>
                </a:lnTo>
                <a:lnTo>
                  <a:pt x="0" y="0"/>
                </a:lnTo>
                <a:lnTo>
                  <a:pt x="0" y="447"/>
                </a:lnTo>
                <a:lnTo>
                  <a:pt x="604" y="447"/>
                </a:lnTo>
                <a:lnTo>
                  <a:pt x="604" y="225"/>
                </a:lnTo>
              </a:path>
            </a:pathLst>
          </a:custGeom>
          <a:noFill/>
          <a:ln w="15875" cap="sq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GB"/>
            </a:defPPr>
            <a:lvl1pPr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9725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9449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19174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58898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98623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8348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8072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17797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67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0BEE951-90B1-4DB6-8798-2594298900A9}"/>
              </a:ext>
            </a:extLst>
          </p:cNvPr>
          <p:cNvGrpSpPr/>
          <p:nvPr/>
        </p:nvGrpSpPr>
        <p:grpSpPr>
          <a:xfrm>
            <a:off x="3775291" y="293520"/>
            <a:ext cx="2590957" cy="1730712"/>
            <a:chOff x="4426431" y="1990592"/>
            <a:chExt cx="2642911" cy="1765416"/>
          </a:xfrm>
        </p:grpSpPr>
        <p:sp>
          <p:nvSpPr>
            <p:cNvPr id="8" name="Cloud">
              <a:extLst>
                <a:ext uri="{FF2B5EF4-FFF2-40B4-BE49-F238E27FC236}">
                  <a16:creationId xmlns:a16="http://schemas.microsoft.com/office/drawing/2014/main" id="{96B9AEA0-A2E5-4C86-8F44-AA9DCE7F6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6431" y="1990592"/>
              <a:ext cx="2642911" cy="1765416"/>
            </a:xfrm>
            <a:custGeom>
              <a:avLst/>
              <a:gdLst>
                <a:gd name="T0" fmla="*/ 28 w 120"/>
                <a:gd name="T1" fmla="*/ 32 h 80"/>
                <a:gd name="T2" fmla="*/ 60 w 120"/>
                <a:gd name="T3" fmla="*/ 0 h 80"/>
                <a:gd name="T4" fmla="*/ 90 w 120"/>
                <a:gd name="T5" fmla="*/ 20 h 80"/>
                <a:gd name="T6" fmla="*/ 90 w 120"/>
                <a:gd name="T7" fmla="*/ 20 h 80"/>
                <a:gd name="T8" fmla="*/ 120 w 120"/>
                <a:gd name="T9" fmla="*/ 50 h 80"/>
                <a:gd name="T10" fmla="*/ 90 w 120"/>
                <a:gd name="T11" fmla="*/ 80 h 80"/>
                <a:gd name="T12" fmla="*/ 24 w 120"/>
                <a:gd name="T13" fmla="*/ 80 h 80"/>
                <a:gd name="T14" fmla="*/ 0 w 120"/>
                <a:gd name="T15" fmla="*/ 56 h 80"/>
                <a:gd name="T16" fmla="*/ 24 w 120"/>
                <a:gd name="T17" fmla="*/ 32 h 80"/>
                <a:gd name="T18" fmla="*/ 28 w 120"/>
                <a:gd name="T19" fmla="*/ 3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" h="80">
                  <a:moveTo>
                    <a:pt x="28" y="32"/>
                  </a:moveTo>
                  <a:cubicBezTo>
                    <a:pt x="28" y="14"/>
                    <a:pt x="42" y="0"/>
                    <a:pt x="60" y="0"/>
                  </a:cubicBezTo>
                  <a:cubicBezTo>
                    <a:pt x="73" y="0"/>
                    <a:pt x="85" y="8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107" y="20"/>
                    <a:pt x="120" y="33"/>
                    <a:pt x="120" y="50"/>
                  </a:cubicBezTo>
                  <a:cubicBezTo>
                    <a:pt x="120" y="67"/>
                    <a:pt x="107" y="80"/>
                    <a:pt x="90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11" y="80"/>
                    <a:pt x="0" y="69"/>
                    <a:pt x="0" y="56"/>
                  </a:cubicBezTo>
                  <a:cubicBezTo>
                    <a:pt x="0" y="43"/>
                    <a:pt x="11" y="32"/>
                    <a:pt x="24" y="32"/>
                  </a:cubicBezTo>
                  <a:cubicBezTo>
                    <a:pt x="25" y="32"/>
                    <a:pt x="27" y="32"/>
                    <a:pt x="28" y="32"/>
                  </a:cubicBezTo>
                  <a:close/>
                </a:path>
              </a:pathLst>
            </a:custGeom>
            <a:solidFill>
              <a:srgbClr val="F8F8F8"/>
            </a:solidFill>
            <a:ln w="3810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87880" tIns="43940" rIns="87880" bIns="4394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896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8D0AE71-BAA0-4175-99E3-58F4B25D1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1940" y="2220528"/>
              <a:ext cx="1327670" cy="1327670"/>
            </a:xfrm>
            <a:prstGeom prst="rect">
              <a:avLst/>
            </a:prstGeom>
          </p:spPr>
        </p:pic>
      </p:grp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CB2CCB99-999A-461F-8A5B-A1CD060FBB0C}"/>
              </a:ext>
            </a:extLst>
          </p:cNvPr>
          <p:cNvSpPr/>
          <p:nvPr/>
        </p:nvSpPr>
        <p:spPr bwMode="auto">
          <a:xfrm>
            <a:off x="2375798" y="4401812"/>
            <a:ext cx="1787536" cy="553998"/>
          </a:xfrm>
          <a:prstGeom prst="right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5A712B8-74CB-F549-A73E-FD5A1225D889}"/>
              </a:ext>
            </a:extLst>
          </p:cNvPr>
          <p:cNvGrpSpPr/>
          <p:nvPr/>
        </p:nvGrpSpPr>
        <p:grpSpPr>
          <a:xfrm>
            <a:off x="4193584" y="3912578"/>
            <a:ext cx="2407839" cy="1914040"/>
            <a:chOff x="8834500" y="3666276"/>
            <a:chExt cx="1966020" cy="1565791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4CBCB37-E7DC-E541-BD07-735453D75AE0}"/>
                </a:ext>
              </a:extLst>
            </p:cNvPr>
            <p:cNvGrpSpPr/>
            <p:nvPr/>
          </p:nvGrpSpPr>
          <p:grpSpPr>
            <a:xfrm>
              <a:off x="8979292" y="3666276"/>
              <a:ext cx="1821228" cy="1312304"/>
              <a:chOff x="-3272346" y="4002157"/>
              <a:chExt cx="1476378" cy="1063819"/>
            </a:xfrm>
          </p:grpSpPr>
          <p:sp>
            <p:nvSpPr>
              <p:cNvPr id="29" name="Cloud">
                <a:extLst>
                  <a:ext uri="{FF2B5EF4-FFF2-40B4-BE49-F238E27FC236}">
                    <a16:creationId xmlns:a16="http://schemas.microsoft.com/office/drawing/2014/main" id="{A9B0C5CD-A826-5549-9DEC-528BC68BF2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975222" y="4133674"/>
                <a:ext cx="1075887" cy="718674"/>
              </a:xfrm>
              <a:custGeom>
                <a:avLst/>
                <a:gdLst>
                  <a:gd name="T0" fmla="*/ 28 w 120"/>
                  <a:gd name="T1" fmla="*/ 32 h 80"/>
                  <a:gd name="T2" fmla="*/ 60 w 120"/>
                  <a:gd name="T3" fmla="*/ 0 h 80"/>
                  <a:gd name="T4" fmla="*/ 90 w 120"/>
                  <a:gd name="T5" fmla="*/ 20 h 80"/>
                  <a:gd name="T6" fmla="*/ 90 w 120"/>
                  <a:gd name="T7" fmla="*/ 20 h 80"/>
                  <a:gd name="T8" fmla="*/ 120 w 120"/>
                  <a:gd name="T9" fmla="*/ 50 h 80"/>
                  <a:gd name="T10" fmla="*/ 90 w 120"/>
                  <a:gd name="T11" fmla="*/ 80 h 80"/>
                  <a:gd name="T12" fmla="*/ 24 w 120"/>
                  <a:gd name="T13" fmla="*/ 80 h 80"/>
                  <a:gd name="T14" fmla="*/ 0 w 120"/>
                  <a:gd name="T15" fmla="*/ 56 h 80"/>
                  <a:gd name="T16" fmla="*/ 24 w 120"/>
                  <a:gd name="T17" fmla="*/ 32 h 80"/>
                  <a:gd name="T18" fmla="*/ 28 w 120"/>
                  <a:gd name="T19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0" h="80">
                    <a:moveTo>
                      <a:pt x="28" y="32"/>
                    </a:moveTo>
                    <a:cubicBezTo>
                      <a:pt x="28" y="14"/>
                      <a:pt x="42" y="0"/>
                      <a:pt x="60" y="0"/>
                    </a:cubicBezTo>
                    <a:cubicBezTo>
                      <a:pt x="73" y="0"/>
                      <a:pt x="85" y="8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7" y="20"/>
                      <a:pt x="120" y="33"/>
                      <a:pt x="120" y="50"/>
                    </a:cubicBezTo>
                    <a:cubicBezTo>
                      <a:pt x="120" y="67"/>
                      <a:pt x="107" y="80"/>
                      <a:pt x="90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11" y="80"/>
                      <a:pt x="0" y="69"/>
                      <a:pt x="0" y="56"/>
                    </a:cubicBezTo>
                    <a:cubicBezTo>
                      <a:pt x="0" y="43"/>
                      <a:pt x="11" y="32"/>
                      <a:pt x="24" y="32"/>
                    </a:cubicBezTo>
                    <a:cubicBezTo>
                      <a:pt x="25" y="32"/>
                      <a:pt x="27" y="32"/>
                      <a:pt x="28" y="32"/>
                    </a:cubicBezTo>
                    <a:close/>
                  </a:path>
                </a:pathLst>
              </a:custGeom>
              <a:solidFill>
                <a:srgbClr val="F8F8F8"/>
              </a:solidFill>
              <a:ln w="254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87880" tIns="43940" rIns="87880" bIns="4394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F3FBECDF-E2AD-F744-8684-4B8B52BAE1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272346" y="4002157"/>
                <a:ext cx="834438" cy="667550"/>
              </a:xfrm>
              <a:prstGeom prst="rect">
                <a:avLst/>
              </a:prstGeom>
            </p:spPr>
          </p:pic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FE275253-DF9F-FC4C-91FD-F652081323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398059" y="4463885"/>
                <a:ext cx="602091" cy="602091"/>
              </a:xfrm>
              <a:prstGeom prst="rect">
                <a:avLst/>
              </a:prstGeom>
            </p:spPr>
          </p:pic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4C9A705-5007-8244-AB45-025F9A3A4DF6}"/>
                </a:ext>
              </a:extLst>
            </p:cNvPr>
            <p:cNvSpPr txBox="1"/>
            <p:nvPr/>
          </p:nvSpPr>
          <p:spPr>
            <a:xfrm>
              <a:off x="8834500" y="4859151"/>
              <a:ext cx="761015" cy="37291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lvl="0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200"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latin typeface="Segoe UI" charset="0"/>
                  <a:ea typeface="Segoe UI" charset="0"/>
                  <a:cs typeface="Segoe UI" charset="0"/>
                </a:rPr>
                <a:t>Your API</a:t>
              </a:r>
            </a:p>
          </p:txBody>
        </p:sp>
      </p:grpSp>
      <p:sp>
        <p:nvSpPr>
          <p:cNvPr id="33" name="Regular Pentagon 1">
            <a:extLst>
              <a:ext uri="{FF2B5EF4-FFF2-40B4-BE49-F238E27FC236}">
                <a16:creationId xmlns:a16="http://schemas.microsoft.com/office/drawing/2014/main" id="{192D16CD-1B81-BB4A-8D5F-0DEDE0DF34DD}"/>
              </a:ext>
            </a:extLst>
          </p:cNvPr>
          <p:cNvSpPr/>
          <p:nvPr/>
        </p:nvSpPr>
        <p:spPr bwMode="auto">
          <a:xfrm>
            <a:off x="223783" y="5392410"/>
            <a:ext cx="914400" cy="914400"/>
          </a:xfrm>
          <a:prstGeom prst="pentagon">
            <a:avLst/>
          </a:prstGeom>
          <a:solidFill>
            <a:srgbClr val="00B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1821" tIns="105456" rIns="131821" bIns="105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7214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ID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2A9CDFA-6726-4EE6-AB6A-A9996A168D23}"/>
              </a:ext>
            </a:extLst>
          </p:cNvPr>
          <p:cNvGrpSpPr/>
          <p:nvPr/>
        </p:nvGrpSpPr>
        <p:grpSpPr>
          <a:xfrm>
            <a:off x="9784161" y="3921592"/>
            <a:ext cx="2407840" cy="1914035"/>
            <a:chOff x="8834500" y="3666280"/>
            <a:chExt cx="1966021" cy="156578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3BE5FD2-D29B-4DDC-9F8D-78C58B28609B}"/>
                </a:ext>
              </a:extLst>
            </p:cNvPr>
            <p:cNvGrpSpPr/>
            <p:nvPr/>
          </p:nvGrpSpPr>
          <p:grpSpPr>
            <a:xfrm>
              <a:off x="8979293" y="3666280"/>
              <a:ext cx="1821228" cy="1312305"/>
              <a:chOff x="-3272346" y="4002157"/>
              <a:chExt cx="1476378" cy="1063819"/>
            </a:xfrm>
          </p:grpSpPr>
          <p:sp>
            <p:nvSpPr>
              <p:cNvPr id="23" name="Cloud">
                <a:extLst>
                  <a:ext uri="{FF2B5EF4-FFF2-40B4-BE49-F238E27FC236}">
                    <a16:creationId xmlns:a16="http://schemas.microsoft.com/office/drawing/2014/main" id="{A45329DE-0223-4A44-9251-D65432DD18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975222" y="4133674"/>
                <a:ext cx="1075887" cy="718674"/>
              </a:xfrm>
              <a:custGeom>
                <a:avLst/>
                <a:gdLst>
                  <a:gd name="T0" fmla="*/ 28 w 120"/>
                  <a:gd name="T1" fmla="*/ 32 h 80"/>
                  <a:gd name="T2" fmla="*/ 60 w 120"/>
                  <a:gd name="T3" fmla="*/ 0 h 80"/>
                  <a:gd name="T4" fmla="*/ 90 w 120"/>
                  <a:gd name="T5" fmla="*/ 20 h 80"/>
                  <a:gd name="T6" fmla="*/ 90 w 120"/>
                  <a:gd name="T7" fmla="*/ 20 h 80"/>
                  <a:gd name="T8" fmla="*/ 120 w 120"/>
                  <a:gd name="T9" fmla="*/ 50 h 80"/>
                  <a:gd name="T10" fmla="*/ 90 w 120"/>
                  <a:gd name="T11" fmla="*/ 80 h 80"/>
                  <a:gd name="T12" fmla="*/ 24 w 120"/>
                  <a:gd name="T13" fmla="*/ 80 h 80"/>
                  <a:gd name="T14" fmla="*/ 0 w 120"/>
                  <a:gd name="T15" fmla="*/ 56 h 80"/>
                  <a:gd name="T16" fmla="*/ 24 w 120"/>
                  <a:gd name="T17" fmla="*/ 32 h 80"/>
                  <a:gd name="T18" fmla="*/ 28 w 120"/>
                  <a:gd name="T19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0" h="80">
                    <a:moveTo>
                      <a:pt x="28" y="32"/>
                    </a:moveTo>
                    <a:cubicBezTo>
                      <a:pt x="28" y="14"/>
                      <a:pt x="42" y="0"/>
                      <a:pt x="60" y="0"/>
                    </a:cubicBezTo>
                    <a:cubicBezTo>
                      <a:pt x="73" y="0"/>
                      <a:pt x="85" y="8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7" y="20"/>
                      <a:pt x="120" y="33"/>
                      <a:pt x="120" y="50"/>
                    </a:cubicBezTo>
                    <a:cubicBezTo>
                      <a:pt x="120" y="67"/>
                      <a:pt x="107" y="80"/>
                      <a:pt x="90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11" y="80"/>
                      <a:pt x="0" y="69"/>
                      <a:pt x="0" y="56"/>
                    </a:cubicBezTo>
                    <a:cubicBezTo>
                      <a:pt x="0" y="43"/>
                      <a:pt x="11" y="32"/>
                      <a:pt x="24" y="32"/>
                    </a:cubicBezTo>
                    <a:cubicBezTo>
                      <a:pt x="25" y="32"/>
                      <a:pt x="27" y="32"/>
                      <a:pt x="28" y="32"/>
                    </a:cubicBezTo>
                    <a:close/>
                  </a:path>
                </a:pathLst>
              </a:custGeom>
              <a:solidFill>
                <a:srgbClr val="F8F8F8"/>
              </a:solidFill>
              <a:ln w="254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87880" tIns="43940" rIns="87880" bIns="4394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14CE8EC3-3E88-4088-98DC-9EBF7BFA01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272346" y="4002157"/>
                <a:ext cx="834438" cy="667550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A61C5591-9B8E-4420-BC41-9BBAECBB6E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398059" y="4463885"/>
                <a:ext cx="602091" cy="602091"/>
              </a:xfrm>
              <a:prstGeom prst="rect">
                <a:avLst/>
              </a:prstGeom>
            </p:spPr>
          </p:pic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4CB4890-21F8-49A4-8C32-565DC6AA4D11}"/>
                </a:ext>
              </a:extLst>
            </p:cNvPr>
            <p:cNvSpPr txBox="1"/>
            <p:nvPr/>
          </p:nvSpPr>
          <p:spPr>
            <a:xfrm>
              <a:off x="8834500" y="4859151"/>
              <a:ext cx="1694445" cy="37291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lvl="0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200"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latin typeface="Segoe UI" charset="0"/>
                  <a:ea typeface="Segoe UI" charset="0"/>
                  <a:cs typeface="Segoe UI" charset="0"/>
                </a:rPr>
                <a:t>Microsoft Graph User API</a:t>
              </a: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8E04D4C8-3972-43D5-8233-B5E2A8A4C0E5}"/>
              </a:ext>
            </a:extLst>
          </p:cNvPr>
          <p:cNvSpPr/>
          <p:nvPr/>
        </p:nvSpPr>
        <p:spPr bwMode="auto">
          <a:xfrm>
            <a:off x="8571592" y="3999978"/>
            <a:ext cx="1281659" cy="1340281"/>
          </a:xfrm>
          <a:prstGeom prst="rect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Authorization Required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0E72C4E6-6D75-4304-91DE-465993238057}"/>
              </a:ext>
            </a:extLst>
          </p:cNvPr>
          <p:cNvSpPr/>
          <p:nvPr/>
        </p:nvSpPr>
        <p:spPr bwMode="auto">
          <a:xfrm>
            <a:off x="6723852" y="4401812"/>
            <a:ext cx="1787536" cy="553998"/>
          </a:xfrm>
          <a:prstGeom prst="right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1" name="Arrow: Up 10">
            <a:extLst>
              <a:ext uri="{FF2B5EF4-FFF2-40B4-BE49-F238E27FC236}">
                <a16:creationId xmlns:a16="http://schemas.microsoft.com/office/drawing/2014/main" id="{EF53E6C8-2186-4DEF-9694-F2AF5FEE40BC}"/>
              </a:ext>
            </a:extLst>
          </p:cNvPr>
          <p:cNvSpPr/>
          <p:nvPr/>
        </p:nvSpPr>
        <p:spPr bwMode="auto">
          <a:xfrm>
            <a:off x="4879370" y="2208085"/>
            <a:ext cx="243755" cy="1509622"/>
          </a:xfrm>
          <a:prstGeom prst="upArrow">
            <a:avLst>
              <a:gd name="adj1" fmla="val 100000"/>
              <a:gd name="adj2" fmla="val 95763"/>
            </a:avLst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1600"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Regular Pentagon 1">
            <a:extLst>
              <a:ext uri="{FF2B5EF4-FFF2-40B4-BE49-F238E27FC236}">
                <a16:creationId xmlns:a16="http://schemas.microsoft.com/office/drawing/2014/main" id="{1296FCAF-9424-44A9-82C6-48A2456CE64D}"/>
              </a:ext>
            </a:extLst>
          </p:cNvPr>
          <p:cNvSpPr/>
          <p:nvPr/>
        </p:nvSpPr>
        <p:spPr bwMode="auto">
          <a:xfrm>
            <a:off x="5888938" y="3325240"/>
            <a:ext cx="914400" cy="927040"/>
          </a:xfrm>
          <a:prstGeom prst="pentagon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1821" tIns="105456" rIns="131821" bIns="105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7214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737996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7A8D-AD06-4344-B2FD-AEFE36A28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43" y="472760"/>
            <a:ext cx="11018520" cy="553998"/>
          </a:xfrm>
        </p:spPr>
        <p:txBody>
          <a:bodyPr/>
          <a:lstStyle/>
          <a:p>
            <a:r>
              <a:rPr lang="en-US"/>
              <a:t>Call the API</a:t>
            </a:r>
          </a:p>
        </p:txBody>
      </p:sp>
      <p:sp>
        <p:nvSpPr>
          <p:cNvPr id="6" name="Browser_4" title="Icon of a website or an app window">
            <a:extLst>
              <a:ext uri="{FF2B5EF4-FFF2-40B4-BE49-F238E27FC236}">
                <a16:creationId xmlns:a16="http://schemas.microsoft.com/office/drawing/2014/main" id="{F1E30766-B2DC-4701-AF08-FB98A947CF0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88263" y="4017364"/>
            <a:ext cx="1787536" cy="1322895"/>
          </a:xfrm>
          <a:custGeom>
            <a:avLst/>
            <a:gdLst>
              <a:gd name="T0" fmla="*/ 80 w 604"/>
              <a:gd name="T1" fmla="*/ 244 h 447"/>
              <a:gd name="T2" fmla="*/ 320 w 604"/>
              <a:gd name="T3" fmla="*/ 244 h 447"/>
              <a:gd name="T4" fmla="*/ 80 w 604"/>
              <a:gd name="T5" fmla="*/ 367 h 447"/>
              <a:gd name="T6" fmla="*/ 320 w 604"/>
              <a:gd name="T7" fmla="*/ 367 h 447"/>
              <a:gd name="T8" fmla="*/ 525 w 604"/>
              <a:gd name="T9" fmla="*/ 305 h 447"/>
              <a:gd name="T10" fmla="*/ 525 w 604"/>
              <a:gd name="T11" fmla="*/ 244 h 447"/>
              <a:gd name="T12" fmla="*/ 403 w 604"/>
              <a:gd name="T13" fmla="*/ 244 h 447"/>
              <a:gd name="T14" fmla="*/ 403 w 604"/>
              <a:gd name="T15" fmla="*/ 367 h 447"/>
              <a:gd name="T16" fmla="*/ 525 w 604"/>
              <a:gd name="T17" fmla="*/ 367 h 447"/>
              <a:gd name="T18" fmla="*/ 525 w 604"/>
              <a:gd name="T19" fmla="*/ 305 h 447"/>
              <a:gd name="T20" fmla="*/ 525 w 604"/>
              <a:gd name="T21" fmla="*/ 123 h 447"/>
              <a:gd name="T22" fmla="*/ 525 w 604"/>
              <a:gd name="T23" fmla="*/ 80 h 447"/>
              <a:gd name="T24" fmla="*/ 82 w 604"/>
              <a:gd name="T25" fmla="*/ 80 h 447"/>
              <a:gd name="T26" fmla="*/ 82 w 604"/>
              <a:gd name="T27" fmla="*/ 166 h 447"/>
              <a:gd name="T28" fmla="*/ 525 w 604"/>
              <a:gd name="T29" fmla="*/ 166 h 447"/>
              <a:gd name="T30" fmla="*/ 525 w 604"/>
              <a:gd name="T31" fmla="*/ 123 h 447"/>
              <a:gd name="T32" fmla="*/ 604 w 604"/>
              <a:gd name="T33" fmla="*/ 225 h 447"/>
              <a:gd name="T34" fmla="*/ 604 w 604"/>
              <a:gd name="T35" fmla="*/ 0 h 447"/>
              <a:gd name="T36" fmla="*/ 0 w 604"/>
              <a:gd name="T37" fmla="*/ 0 h 447"/>
              <a:gd name="T38" fmla="*/ 0 w 604"/>
              <a:gd name="T39" fmla="*/ 447 h 447"/>
              <a:gd name="T40" fmla="*/ 604 w 604"/>
              <a:gd name="T41" fmla="*/ 447 h 447"/>
              <a:gd name="T42" fmla="*/ 604 w 604"/>
              <a:gd name="T43" fmla="*/ 225 h 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604" h="447">
                <a:moveTo>
                  <a:pt x="80" y="244"/>
                </a:moveTo>
                <a:lnTo>
                  <a:pt x="320" y="244"/>
                </a:lnTo>
                <a:moveTo>
                  <a:pt x="80" y="367"/>
                </a:moveTo>
                <a:lnTo>
                  <a:pt x="320" y="367"/>
                </a:lnTo>
                <a:moveTo>
                  <a:pt x="525" y="305"/>
                </a:moveTo>
                <a:lnTo>
                  <a:pt x="525" y="244"/>
                </a:lnTo>
                <a:lnTo>
                  <a:pt x="403" y="244"/>
                </a:lnTo>
                <a:lnTo>
                  <a:pt x="403" y="367"/>
                </a:lnTo>
                <a:lnTo>
                  <a:pt x="525" y="367"/>
                </a:lnTo>
                <a:lnTo>
                  <a:pt x="525" y="305"/>
                </a:lnTo>
                <a:moveTo>
                  <a:pt x="525" y="123"/>
                </a:moveTo>
                <a:lnTo>
                  <a:pt x="525" y="80"/>
                </a:lnTo>
                <a:lnTo>
                  <a:pt x="82" y="80"/>
                </a:lnTo>
                <a:lnTo>
                  <a:pt x="82" y="166"/>
                </a:lnTo>
                <a:lnTo>
                  <a:pt x="525" y="166"/>
                </a:lnTo>
                <a:lnTo>
                  <a:pt x="525" y="123"/>
                </a:lnTo>
                <a:moveTo>
                  <a:pt x="604" y="225"/>
                </a:moveTo>
                <a:lnTo>
                  <a:pt x="604" y="0"/>
                </a:lnTo>
                <a:lnTo>
                  <a:pt x="0" y="0"/>
                </a:lnTo>
                <a:lnTo>
                  <a:pt x="0" y="447"/>
                </a:lnTo>
                <a:lnTo>
                  <a:pt x="604" y="447"/>
                </a:lnTo>
                <a:lnTo>
                  <a:pt x="604" y="225"/>
                </a:lnTo>
              </a:path>
            </a:pathLst>
          </a:custGeom>
          <a:noFill/>
          <a:ln w="15875" cap="sq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GB"/>
            </a:defPPr>
            <a:lvl1pPr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9725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9449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19174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58898" algn="ctr" rtl="0" fontAlgn="base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98623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8348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8072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17797" algn="l" defTabSz="1079449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67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00" b="0" i="0" u="none" strike="noStrike" kern="1200" cap="none" spc="0" normalizeH="0" baseline="0" noProof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CB2CCB99-999A-461F-8A5B-A1CD060FBB0C}"/>
              </a:ext>
            </a:extLst>
          </p:cNvPr>
          <p:cNvSpPr/>
          <p:nvPr/>
        </p:nvSpPr>
        <p:spPr bwMode="auto">
          <a:xfrm>
            <a:off x="2375798" y="4401812"/>
            <a:ext cx="1787536" cy="553998"/>
          </a:xfrm>
          <a:prstGeom prst="right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5A712B8-74CB-F549-A73E-FD5A1225D889}"/>
              </a:ext>
            </a:extLst>
          </p:cNvPr>
          <p:cNvGrpSpPr/>
          <p:nvPr/>
        </p:nvGrpSpPr>
        <p:grpSpPr>
          <a:xfrm>
            <a:off x="4193584" y="3912578"/>
            <a:ext cx="2407839" cy="1914040"/>
            <a:chOff x="8834500" y="3666276"/>
            <a:chExt cx="1966020" cy="1565791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4CBCB37-E7DC-E541-BD07-735453D75AE0}"/>
                </a:ext>
              </a:extLst>
            </p:cNvPr>
            <p:cNvGrpSpPr/>
            <p:nvPr/>
          </p:nvGrpSpPr>
          <p:grpSpPr>
            <a:xfrm>
              <a:off x="8979292" y="3666276"/>
              <a:ext cx="1821228" cy="1312304"/>
              <a:chOff x="-3272346" y="4002157"/>
              <a:chExt cx="1476378" cy="1063819"/>
            </a:xfrm>
          </p:grpSpPr>
          <p:sp>
            <p:nvSpPr>
              <p:cNvPr id="29" name="Cloud">
                <a:extLst>
                  <a:ext uri="{FF2B5EF4-FFF2-40B4-BE49-F238E27FC236}">
                    <a16:creationId xmlns:a16="http://schemas.microsoft.com/office/drawing/2014/main" id="{A9B0C5CD-A826-5549-9DEC-528BC68BF2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975222" y="4133674"/>
                <a:ext cx="1075887" cy="718674"/>
              </a:xfrm>
              <a:custGeom>
                <a:avLst/>
                <a:gdLst>
                  <a:gd name="T0" fmla="*/ 28 w 120"/>
                  <a:gd name="T1" fmla="*/ 32 h 80"/>
                  <a:gd name="T2" fmla="*/ 60 w 120"/>
                  <a:gd name="T3" fmla="*/ 0 h 80"/>
                  <a:gd name="T4" fmla="*/ 90 w 120"/>
                  <a:gd name="T5" fmla="*/ 20 h 80"/>
                  <a:gd name="T6" fmla="*/ 90 w 120"/>
                  <a:gd name="T7" fmla="*/ 20 h 80"/>
                  <a:gd name="T8" fmla="*/ 120 w 120"/>
                  <a:gd name="T9" fmla="*/ 50 h 80"/>
                  <a:gd name="T10" fmla="*/ 90 w 120"/>
                  <a:gd name="T11" fmla="*/ 80 h 80"/>
                  <a:gd name="T12" fmla="*/ 24 w 120"/>
                  <a:gd name="T13" fmla="*/ 80 h 80"/>
                  <a:gd name="T14" fmla="*/ 0 w 120"/>
                  <a:gd name="T15" fmla="*/ 56 h 80"/>
                  <a:gd name="T16" fmla="*/ 24 w 120"/>
                  <a:gd name="T17" fmla="*/ 32 h 80"/>
                  <a:gd name="T18" fmla="*/ 28 w 120"/>
                  <a:gd name="T19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0" h="80">
                    <a:moveTo>
                      <a:pt x="28" y="32"/>
                    </a:moveTo>
                    <a:cubicBezTo>
                      <a:pt x="28" y="14"/>
                      <a:pt x="42" y="0"/>
                      <a:pt x="60" y="0"/>
                    </a:cubicBezTo>
                    <a:cubicBezTo>
                      <a:pt x="73" y="0"/>
                      <a:pt x="85" y="8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7" y="20"/>
                      <a:pt x="120" y="33"/>
                      <a:pt x="120" y="50"/>
                    </a:cubicBezTo>
                    <a:cubicBezTo>
                      <a:pt x="120" y="67"/>
                      <a:pt x="107" y="80"/>
                      <a:pt x="90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11" y="80"/>
                      <a:pt x="0" y="69"/>
                      <a:pt x="0" y="56"/>
                    </a:cubicBezTo>
                    <a:cubicBezTo>
                      <a:pt x="0" y="43"/>
                      <a:pt x="11" y="32"/>
                      <a:pt x="24" y="32"/>
                    </a:cubicBezTo>
                    <a:cubicBezTo>
                      <a:pt x="25" y="32"/>
                      <a:pt x="27" y="32"/>
                      <a:pt x="28" y="32"/>
                    </a:cubicBezTo>
                    <a:close/>
                  </a:path>
                </a:pathLst>
              </a:custGeom>
              <a:solidFill>
                <a:srgbClr val="F8F8F8"/>
              </a:solidFill>
              <a:ln w="254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87880" tIns="43940" rIns="87880" bIns="4394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F3FBECDF-E2AD-F744-8684-4B8B52BAE1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272346" y="4002157"/>
                <a:ext cx="834438" cy="667550"/>
              </a:xfrm>
              <a:prstGeom prst="rect">
                <a:avLst/>
              </a:prstGeom>
            </p:spPr>
          </p:pic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FE275253-DF9F-FC4C-91FD-F652081323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398059" y="4463885"/>
                <a:ext cx="602091" cy="602091"/>
              </a:xfrm>
              <a:prstGeom prst="rect">
                <a:avLst/>
              </a:prstGeom>
            </p:spPr>
          </p:pic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4C9A705-5007-8244-AB45-025F9A3A4DF6}"/>
                </a:ext>
              </a:extLst>
            </p:cNvPr>
            <p:cNvSpPr txBox="1"/>
            <p:nvPr/>
          </p:nvSpPr>
          <p:spPr>
            <a:xfrm>
              <a:off x="8834500" y="4859151"/>
              <a:ext cx="761015" cy="37291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lvl="0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200"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latin typeface="Segoe UI" charset="0"/>
                  <a:ea typeface="Segoe UI" charset="0"/>
                  <a:cs typeface="Segoe UI" charset="0"/>
                </a:rPr>
                <a:t>Your API</a:t>
              </a:r>
            </a:p>
          </p:txBody>
        </p:sp>
      </p:grpSp>
      <p:sp>
        <p:nvSpPr>
          <p:cNvPr id="33" name="Regular Pentagon 1">
            <a:extLst>
              <a:ext uri="{FF2B5EF4-FFF2-40B4-BE49-F238E27FC236}">
                <a16:creationId xmlns:a16="http://schemas.microsoft.com/office/drawing/2014/main" id="{192D16CD-1B81-BB4A-8D5F-0DEDE0DF34DD}"/>
              </a:ext>
            </a:extLst>
          </p:cNvPr>
          <p:cNvSpPr/>
          <p:nvPr/>
        </p:nvSpPr>
        <p:spPr bwMode="auto">
          <a:xfrm>
            <a:off x="223783" y="5392410"/>
            <a:ext cx="914400" cy="914400"/>
          </a:xfrm>
          <a:prstGeom prst="pentagon">
            <a:avLst/>
          </a:prstGeom>
          <a:solidFill>
            <a:srgbClr val="00B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1821" tIns="105456" rIns="131821" bIns="105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7214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ID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2A9CDFA-6726-4EE6-AB6A-A9996A168D23}"/>
              </a:ext>
            </a:extLst>
          </p:cNvPr>
          <p:cNvGrpSpPr/>
          <p:nvPr/>
        </p:nvGrpSpPr>
        <p:grpSpPr>
          <a:xfrm>
            <a:off x="9784161" y="3921592"/>
            <a:ext cx="2407840" cy="1914035"/>
            <a:chOff x="8834500" y="3666280"/>
            <a:chExt cx="1966021" cy="156578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3BE5FD2-D29B-4DDC-9F8D-78C58B28609B}"/>
                </a:ext>
              </a:extLst>
            </p:cNvPr>
            <p:cNvGrpSpPr/>
            <p:nvPr/>
          </p:nvGrpSpPr>
          <p:grpSpPr>
            <a:xfrm>
              <a:off x="8979293" y="3666280"/>
              <a:ext cx="1821228" cy="1312305"/>
              <a:chOff x="-3272346" y="4002157"/>
              <a:chExt cx="1476378" cy="1063819"/>
            </a:xfrm>
          </p:grpSpPr>
          <p:sp>
            <p:nvSpPr>
              <p:cNvPr id="23" name="Cloud">
                <a:extLst>
                  <a:ext uri="{FF2B5EF4-FFF2-40B4-BE49-F238E27FC236}">
                    <a16:creationId xmlns:a16="http://schemas.microsoft.com/office/drawing/2014/main" id="{A45329DE-0223-4A44-9251-D65432DD18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975222" y="4133674"/>
                <a:ext cx="1075887" cy="718674"/>
              </a:xfrm>
              <a:custGeom>
                <a:avLst/>
                <a:gdLst>
                  <a:gd name="T0" fmla="*/ 28 w 120"/>
                  <a:gd name="T1" fmla="*/ 32 h 80"/>
                  <a:gd name="T2" fmla="*/ 60 w 120"/>
                  <a:gd name="T3" fmla="*/ 0 h 80"/>
                  <a:gd name="T4" fmla="*/ 90 w 120"/>
                  <a:gd name="T5" fmla="*/ 20 h 80"/>
                  <a:gd name="T6" fmla="*/ 90 w 120"/>
                  <a:gd name="T7" fmla="*/ 20 h 80"/>
                  <a:gd name="T8" fmla="*/ 120 w 120"/>
                  <a:gd name="T9" fmla="*/ 50 h 80"/>
                  <a:gd name="T10" fmla="*/ 90 w 120"/>
                  <a:gd name="T11" fmla="*/ 80 h 80"/>
                  <a:gd name="T12" fmla="*/ 24 w 120"/>
                  <a:gd name="T13" fmla="*/ 80 h 80"/>
                  <a:gd name="T14" fmla="*/ 0 w 120"/>
                  <a:gd name="T15" fmla="*/ 56 h 80"/>
                  <a:gd name="T16" fmla="*/ 24 w 120"/>
                  <a:gd name="T17" fmla="*/ 32 h 80"/>
                  <a:gd name="T18" fmla="*/ 28 w 120"/>
                  <a:gd name="T19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0" h="80">
                    <a:moveTo>
                      <a:pt x="28" y="32"/>
                    </a:moveTo>
                    <a:cubicBezTo>
                      <a:pt x="28" y="14"/>
                      <a:pt x="42" y="0"/>
                      <a:pt x="60" y="0"/>
                    </a:cubicBezTo>
                    <a:cubicBezTo>
                      <a:pt x="73" y="0"/>
                      <a:pt x="85" y="8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7" y="20"/>
                      <a:pt x="120" y="33"/>
                      <a:pt x="120" y="50"/>
                    </a:cubicBezTo>
                    <a:cubicBezTo>
                      <a:pt x="120" y="67"/>
                      <a:pt x="107" y="80"/>
                      <a:pt x="90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11" y="80"/>
                      <a:pt x="0" y="69"/>
                      <a:pt x="0" y="56"/>
                    </a:cubicBezTo>
                    <a:cubicBezTo>
                      <a:pt x="0" y="43"/>
                      <a:pt x="11" y="32"/>
                      <a:pt x="24" y="32"/>
                    </a:cubicBezTo>
                    <a:cubicBezTo>
                      <a:pt x="25" y="32"/>
                      <a:pt x="27" y="32"/>
                      <a:pt x="28" y="32"/>
                    </a:cubicBezTo>
                    <a:close/>
                  </a:path>
                </a:pathLst>
              </a:custGeom>
              <a:solidFill>
                <a:srgbClr val="F8F8F8"/>
              </a:solidFill>
              <a:ln w="254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87880" tIns="43940" rIns="87880" bIns="4394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14CE8EC3-3E88-4088-98DC-9EBF7BFA01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272346" y="4002157"/>
                <a:ext cx="834438" cy="667550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A61C5591-9B8E-4420-BC41-9BBAECBB6E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398059" y="4463885"/>
                <a:ext cx="602091" cy="602091"/>
              </a:xfrm>
              <a:prstGeom prst="rect">
                <a:avLst/>
              </a:prstGeom>
            </p:spPr>
          </p:pic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4CB4890-21F8-49A4-8C32-565DC6AA4D11}"/>
                </a:ext>
              </a:extLst>
            </p:cNvPr>
            <p:cNvSpPr txBox="1"/>
            <p:nvPr/>
          </p:nvSpPr>
          <p:spPr>
            <a:xfrm>
              <a:off x="8834500" y="4859151"/>
              <a:ext cx="1694445" cy="37291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lvl="0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200"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latin typeface="Segoe UI" charset="0"/>
                  <a:ea typeface="Segoe UI" charset="0"/>
                  <a:cs typeface="Segoe UI" charset="0"/>
                </a:rPr>
                <a:t>Microsoft Graph User API</a:t>
              </a: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8E04D4C8-3972-43D5-8233-B5E2A8A4C0E5}"/>
              </a:ext>
            </a:extLst>
          </p:cNvPr>
          <p:cNvSpPr/>
          <p:nvPr/>
        </p:nvSpPr>
        <p:spPr bwMode="auto">
          <a:xfrm>
            <a:off x="8571592" y="3999978"/>
            <a:ext cx="1281659" cy="1340281"/>
          </a:xfrm>
          <a:prstGeom prst="rect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Authorization Required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0E72C4E6-6D75-4304-91DE-465993238057}"/>
              </a:ext>
            </a:extLst>
          </p:cNvPr>
          <p:cNvSpPr/>
          <p:nvPr/>
        </p:nvSpPr>
        <p:spPr bwMode="auto">
          <a:xfrm>
            <a:off x="6723852" y="4401812"/>
            <a:ext cx="1787536" cy="553998"/>
          </a:xfrm>
          <a:prstGeom prst="right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3" name="Regular Pentagon 1">
            <a:extLst>
              <a:ext uri="{FF2B5EF4-FFF2-40B4-BE49-F238E27FC236}">
                <a16:creationId xmlns:a16="http://schemas.microsoft.com/office/drawing/2014/main" id="{1296FCAF-9424-44A9-82C6-48A2456CE64D}"/>
              </a:ext>
            </a:extLst>
          </p:cNvPr>
          <p:cNvSpPr/>
          <p:nvPr/>
        </p:nvSpPr>
        <p:spPr bwMode="auto">
          <a:xfrm>
            <a:off x="5888938" y="3325240"/>
            <a:ext cx="914400" cy="927040"/>
          </a:xfrm>
          <a:prstGeom prst="pentagon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1821" tIns="105456" rIns="131821" bIns="105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7214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989972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7A8D-AD06-4344-B2FD-AEFE36A28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43" y="472760"/>
            <a:ext cx="11018520" cy="553998"/>
          </a:xfrm>
        </p:spPr>
        <p:txBody>
          <a:bodyPr/>
          <a:lstStyle/>
          <a:p>
            <a:r>
              <a:rPr lang="en-US"/>
              <a:t>Call the API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5A712B8-74CB-F549-A73E-FD5A1225D889}"/>
              </a:ext>
            </a:extLst>
          </p:cNvPr>
          <p:cNvGrpSpPr/>
          <p:nvPr/>
        </p:nvGrpSpPr>
        <p:grpSpPr>
          <a:xfrm>
            <a:off x="725775" y="3912578"/>
            <a:ext cx="2407839" cy="1914040"/>
            <a:chOff x="8834500" y="3666276"/>
            <a:chExt cx="1966020" cy="1565791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4CBCB37-E7DC-E541-BD07-735453D75AE0}"/>
                </a:ext>
              </a:extLst>
            </p:cNvPr>
            <p:cNvGrpSpPr/>
            <p:nvPr/>
          </p:nvGrpSpPr>
          <p:grpSpPr>
            <a:xfrm>
              <a:off x="8979292" y="3666276"/>
              <a:ext cx="1821228" cy="1312304"/>
              <a:chOff x="-3272346" y="4002157"/>
              <a:chExt cx="1476378" cy="1063819"/>
            </a:xfrm>
          </p:grpSpPr>
          <p:sp>
            <p:nvSpPr>
              <p:cNvPr id="29" name="Cloud">
                <a:extLst>
                  <a:ext uri="{FF2B5EF4-FFF2-40B4-BE49-F238E27FC236}">
                    <a16:creationId xmlns:a16="http://schemas.microsoft.com/office/drawing/2014/main" id="{A9B0C5CD-A826-5549-9DEC-528BC68BF2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975222" y="4133674"/>
                <a:ext cx="1075887" cy="718674"/>
              </a:xfrm>
              <a:custGeom>
                <a:avLst/>
                <a:gdLst>
                  <a:gd name="T0" fmla="*/ 28 w 120"/>
                  <a:gd name="T1" fmla="*/ 32 h 80"/>
                  <a:gd name="T2" fmla="*/ 60 w 120"/>
                  <a:gd name="T3" fmla="*/ 0 h 80"/>
                  <a:gd name="T4" fmla="*/ 90 w 120"/>
                  <a:gd name="T5" fmla="*/ 20 h 80"/>
                  <a:gd name="T6" fmla="*/ 90 w 120"/>
                  <a:gd name="T7" fmla="*/ 20 h 80"/>
                  <a:gd name="T8" fmla="*/ 120 w 120"/>
                  <a:gd name="T9" fmla="*/ 50 h 80"/>
                  <a:gd name="T10" fmla="*/ 90 w 120"/>
                  <a:gd name="T11" fmla="*/ 80 h 80"/>
                  <a:gd name="T12" fmla="*/ 24 w 120"/>
                  <a:gd name="T13" fmla="*/ 80 h 80"/>
                  <a:gd name="T14" fmla="*/ 0 w 120"/>
                  <a:gd name="T15" fmla="*/ 56 h 80"/>
                  <a:gd name="T16" fmla="*/ 24 w 120"/>
                  <a:gd name="T17" fmla="*/ 32 h 80"/>
                  <a:gd name="T18" fmla="*/ 28 w 120"/>
                  <a:gd name="T19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0" h="80">
                    <a:moveTo>
                      <a:pt x="28" y="32"/>
                    </a:moveTo>
                    <a:cubicBezTo>
                      <a:pt x="28" y="14"/>
                      <a:pt x="42" y="0"/>
                      <a:pt x="60" y="0"/>
                    </a:cubicBezTo>
                    <a:cubicBezTo>
                      <a:pt x="73" y="0"/>
                      <a:pt x="85" y="8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7" y="20"/>
                      <a:pt x="120" y="33"/>
                      <a:pt x="120" y="50"/>
                    </a:cubicBezTo>
                    <a:cubicBezTo>
                      <a:pt x="120" y="67"/>
                      <a:pt x="107" y="80"/>
                      <a:pt x="90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11" y="80"/>
                      <a:pt x="0" y="69"/>
                      <a:pt x="0" y="56"/>
                    </a:cubicBezTo>
                    <a:cubicBezTo>
                      <a:pt x="0" y="43"/>
                      <a:pt x="11" y="32"/>
                      <a:pt x="24" y="32"/>
                    </a:cubicBezTo>
                    <a:cubicBezTo>
                      <a:pt x="25" y="32"/>
                      <a:pt x="27" y="32"/>
                      <a:pt x="28" y="32"/>
                    </a:cubicBezTo>
                    <a:close/>
                  </a:path>
                </a:pathLst>
              </a:custGeom>
              <a:solidFill>
                <a:srgbClr val="F8F8F8"/>
              </a:solidFill>
              <a:ln w="254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87880" tIns="43940" rIns="87880" bIns="4394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F3FBECDF-E2AD-F744-8684-4B8B52BAE1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272346" y="4002157"/>
                <a:ext cx="834438" cy="667550"/>
              </a:xfrm>
              <a:prstGeom prst="rect">
                <a:avLst/>
              </a:prstGeom>
            </p:spPr>
          </p:pic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FE275253-DF9F-FC4C-91FD-F652081323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398059" y="4463885"/>
                <a:ext cx="602091" cy="602091"/>
              </a:xfrm>
              <a:prstGeom prst="rect">
                <a:avLst/>
              </a:prstGeom>
            </p:spPr>
          </p:pic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4C9A705-5007-8244-AB45-025F9A3A4DF6}"/>
                </a:ext>
              </a:extLst>
            </p:cNvPr>
            <p:cNvSpPr txBox="1"/>
            <p:nvPr/>
          </p:nvSpPr>
          <p:spPr>
            <a:xfrm>
              <a:off x="8834500" y="4859151"/>
              <a:ext cx="761015" cy="37291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lvl="0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200"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latin typeface="Segoe UI" charset="0"/>
                  <a:ea typeface="Segoe UI" charset="0"/>
                  <a:cs typeface="Segoe UI" charset="0"/>
                </a:rPr>
                <a:t>Your API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42A9CDFA-6726-4EE6-AB6A-A9996A168D23}"/>
              </a:ext>
            </a:extLst>
          </p:cNvPr>
          <p:cNvGrpSpPr/>
          <p:nvPr/>
        </p:nvGrpSpPr>
        <p:grpSpPr>
          <a:xfrm>
            <a:off x="9784161" y="3921592"/>
            <a:ext cx="2407840" cy="1914035"/>
            <a:chOff x="8834500" y="3666280"/>
            <a:chExt cx="1966021" cy="156578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3BE5FD2-D29B-4DDC-9F8D-78C58B28609B}"/>
                </a:ext>
              </a:extLst>
            </p:cNvPr>
            <p:cNvGrpSpPr/>
            <p:nvPr/>
          </p:nvGrpSpPr>
          <p:grpSpPr>
            <a:xfrm>
              <a:off x="8979293" y="3666280"/>
              <a:ext cx="1821228" cy="1312305"/>
              <a:chOff x="-3272346" y="4002157"/>
              <a:chExt cx="1476378" cy="1063819"/>
            </a:xfrm>
          </p:grpSpPr>
          <p:sp>
            <p:nvSpPr>
              <p:cNvPr id="23" name="Cloud">
                <a:extLst>
                  <a:ext uri="{FF2B5EF4-FFF2-40B4-BE49-F238E27FC236}">
                    <a16:creationId xmlns:a16="http://schemas.microsoft.com/office/drawing/2014/main" id="{A45329DE-0223-4A44-9251-D65432DD18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975222" y="4133674"/>
                <a:ext cx="1075887" cy="718674"/>
              </a:xfrm>
              <a:custGeom>
                <a:avLst/>
                <a:gdLst>
                  <a:gd name="T0" fmla="*/ 28 w 120"/>
                  <a:gd name="T1" fmla="*/ 32 h 80"/>
                  <a:gd name="T2" fmla="*/ 60 w 120"/>
                  <a:gd name="T3" fmla="*/ 0 h 80"/>
                  <a:gd name="T4" fmla="*/ 90 w 120"/>
                  <a:gd name="T5" fmla="*/ 20 h 80"/>
                  <a:gd name="T6" fmla="*/ 90 w 120"/>
                  <a:gd name="T7" fmla="*/ 20 h 80"/>
                  <a:gd name="T8" fmla="*/ 120 w 120"/>
                  <a:gd name="T9" fmla="*/ 50 h 80"/>
                  <a:gd name="T10" fmla="*/ 90 w 120"/>
                  <a:gd name="T11" fmla="*/ 80 h 80"/>
                  <a:gd name="T12" fmla="*/ 24 w 120"/>
                  <a:gd name="T13" fmla="*/ 80 h 80"/>
                  <a:gd name="T14" fmla="*/ 0 w 120"/>
                  <a:gd name="T15" fmla="*/ 56 h 80"/>
                  <a:gd name="T16" fmla="*/ 24 w 120"/>
                  <a:gd name="T17" fmla="*/ 32 h 80"/>
                  <a:gd name="T18" fmla="*/ 28 w 120"/>
                  <a:gd name="T19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0" h="80">
                    <a:moveTo>
                      <a:pt x="28" y="32"/>
                    </a:moveTo>
                    <a:cubicBezTo>
                      <a:pt x="28" y="14"/>
                      <a:pt x="42" y="0"/>
                      <a:pt x="60" y="0"/>
                    </a:cubicBezTo>
                    <a:cubicBezTo>
                      <a:pt x="73" y="0"/>
                      <a:pt x="85" y="8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7" y="20"/>
                      <a:pt x="120" y="33"/>
                      <a:pt x="120" y="50"/>
                    </a:cubicBezTo>
                    <a:cubicBezTo>
                      <a:pt x="120" y="67"/>
                      <a:pt x="107" y="80"/>
                      <a:pt x="90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11" y="80"/>
                      <a:pt x="0" y="69"/>
                      <a:pt x="0" y="56"/>
                    </a:cubicBezTo>
                    <a:cubicBezTo>
                      <a:pt x="0" y="43"/>
                      <a:pt x="11" y="32"/>
                      <a:pt x="24" y="32"/>
                    </a:cubicBezTo>
                    <a:cubicBezTo>
                      <a:pt x="25" y="32"/>
                      <a:pt x="27" y="32"/>
                      <a:pt x="28" y="32"/>
                    </a:cubicBezTo>
                    <a:close/>
                  </a:path>
                </a:pathLst>
              </a:custGeom>
              <a:solidFill>
                <a:srgbClr val="F8F8F8"/>
              </a:solidFill>
              <a:ln w="254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87880" tIns="43940" rIns="87880" bIns="4394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14CE8EC3-3E88-4088-98DC-9EBF7BFA01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272346" y="4002157"/>
                <a:ext cx="834438" cy="667550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A61C5591-9B8E-4420-BC41-9BBAECBB6E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398059" y="4463885"/>
                <a:ext cx="602091" cy="602091"/>
              </a:xfrm>
              <a:prstGeom prst="rect">
                <a:avLst/>
              </a:prstGeom>
            </p:spPr>
          </p:pic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4CB4890-21F8-49A4-8C32-565DC6AA4D11}"/>
                </a:ext>
              </a:extLst>
            </p:cNvPr>
            <p:cNvSpPr txBox="1"/>
            <p:nvPr/>
          </p:nvSpPr>
          <p:spPr>
            <a:xfrm>
              <a:off x="8834500" y="4859151"/>
              <a:ext cx="1694445" cy="37291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lvl="0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200"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latin typeface="Segoe UI" charset="0"/>
                  <a:ea typeface="Segoe UI" charset="0"/>
                  <a:cs typeface="Segoe UI" charset="0"/>
                </a:rPr>
                <a:t>Microsoft Graph User API</a:t>
              </a: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8E04D4C8-3972-43D5-8233-B5E2A8A4C0E5}"/>
              </a:ext>
            </a:extLst>
          </p:cNvPr>
          <p:cNvSpPr/>
          <p:nvPr/>
        </p:nvSpPr>
        <p:spPr bwMode="auto">
          <a:xfrm>
            <a:off x="8571592" y="3999978"/>
            <a:ext cx="1281659" cy="1340281"/>
          </a:xfrm>
          <a:prstGeom prst="rect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Authorization Required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0E72C4E6-6D75-4304-91DE-465993238057}"/>
              </a:ext>
            </a:extLst>
          </p:cNvPr>
          <p:cNvSpPr/>
          <p:nvPr/>
        </p:nvSpPr>
        <p:spPr bwMode="auto">
          <a:xfrm>
            <a:off x="3364302" y="4401812"/>
            <a:ext cx="5147086" cy="553998"/>
          </a:xfrm>
          <a:prstGeom prst="right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3" name="Regular Pentagon 1">
            <a:extLst>
              <a:ext uri="{FF2B5EF4-FFF2-40B4-BE49-F238E27FC236}">
                <a16:creationId xmlns:a16="http://schemas.microsoft.com/office/drawing/2014/main" id="{1296FCAF-9424-44A9-82C6-48A2456CE64D}"/>
              </a:ext>
            </a:extLst>
          </p:cNvPr>
          <p:cNvSpPr/>
          <p:nvPr/>
        </p:nvSpPr>
        <p:spPr bwMode="auto">
          <a:xfrm>
            <a:off x="2628168" y="3325240"/>
            <a:ext cx="914400" cy="927040"/>
          </a:xfrm>
          <a:prstGeom prst="pentagon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1821" tIns="105456" rIns="131821" bIns="105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7214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020804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7A8D-AD06-4344-B2FD-AEFE36A28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43" y="472760"/>
            <a:ext cx="11018520" cy="553998"/>
          </a:xfrm>
        </p:spPr>
        <p:txBody>
          <a:bodyPr/>
          <a:lstStyle/>
          <a:p>
            <a:r>
              <a:rPr lang="en-US"/>
              <a:t>Call the API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5A712B8-74CB-F549-A73E-FD5A1225D889}"/>
              </a:ext>
            </a:extLst>
          </p:cNvPr>
          <p:cNvGrpSpPr/>
          <p:nvPr/>
        </p:nvGrpSpPr>
        <p:grpSpPr>
          <a:xfrm>
            <a:off x="725775" y="3912578"/>
            <a:ext cx="2407839" cy="1914040"/>
            <a:chOff x="8834500" y="3666276"/>
            <a:chExt cx="1966020" cy="1565791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4CBCB37-E7DC-E541-BD07-735453D75AE0}"/>
                </a:ext>
              </a:extLst>
            </p:cNvPr>
            <p:cNvGrpSpPr/>
            <p:nvPr/>
          </p:nvGrpSpPr>
          <p:grpSpPr>
            <a:xfrm>
              <a:off x="8979292" y="3666276"/>
              <a:ext cx="1821228" cy="1312304"/>
              <a:chOff x="-3272346" y="4002157"/>
              <a:chExt cx="1476378" cy="1063819"/>
            </a:xfrm>
          </p:grpSpPr>
          <p:sp>
            <p:nvSpPr>
              <p:cNvPr id="29" name="Cloud">
                <a:extLst>
                  <a:ext uri="{FF2B5EF4-FFF2-40B4-BE49-F238E27FC236}">
                    <a16:creationId xmlns:a16="http://schemas.microsoft.com/office/drawing/2014/main" id="{A9B0C5CD-A826-5549-9DEC-528BC68BF2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975222" y="4133674"/>
                <a:ext cx="1075887" cy="718674"/>
              </a:xfrm>
              <a:custGeom>
                <a:avLst/>
                <a:gdLst>
                  <a:gd name="T0" fmla="*/ 28 w 120"/>
                  <a:gd name="T1" fmla="*/ 32 h 80"/>
                  <a:gd name="T2" fmla="*/ 60 w 120"/>
                  <a:gd name="T3" fmla="*/ 0 h 80"/>
                  <a:gd name="T4" fmla="*/ 90 w 120"/>
                  <a:gd name="T5" fmla="*/ 20 h 80"/>
                  <a:gd name="T6" fmla="*/ 90 w 120"/>
                  <a:gd name="T7" fmla="*/ 20 h 80"/>
                  <a:gd name="T8" fmla="*/ 120 w 120"/>
                  <a:gd name="T9" fmla="*/ 50 h 80"/>
                  <a:gd name="T10" fmla="*/ 90 w 120"/>
                  <a:gd name="T11" fmla="*/ 80 h 80"/>
                  <a:gd name="T12" fmla="*/ 24 w 120"/>
                  <a:gd name="T13" fmla="*/ 80 h 80"/>
                  <a:gd name="T14" fmla="*/ 0 w 120"/>
                  <a:gd name="T15" fmla="*/ 56 h 80"/>
                  <a:gd name="T16" fmla="*/ 24 w 120"/>
                  <a:gd name="T17" fmla="*/ 32 h 80"/>
                  <a:gd name="T18" fmla="*/ 28 w 120"/>
                  <a:gd name="T19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0" h="80">
                    <a:moveTo>
                      <a:pt x="28" y="32"/>
                    </a:moveTo>
                    <a:cubicBezTo>
                      <a:pt x="28" y="14"/>
                      <a:pt x="42" y="0"/>
                      <a:pt x="60" y="0"/>
                    </a:cubicBezTo>
                    <a:cubicBezTo>
                      <a:pt x="73" y="0"/>
                      <a:pt x="85" y="8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7" y="20"/>
                      <a:pt x="120" y="33"/>
                      <a:pt x="120" y="50"/>
                    </a:cubicBezTo>
                    <a:cubicBezTo>
                      <a:pt x="120" y="67"/>
                      <a:pt x="107" y="80"/>
                      <a:pt x="90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11" y="80"/>
                      <a:pt x="0" y="69"/>
                      <a:pt x="0" y="56"/>
                    </a:cubicBezTo>
                    <a:cubicBezTo>
                      <a:pt x="0" y="43"/>
                      <a:pt x="11" y="32"/>
                      <a:pt x="24" y="32"/>
                    </a:cubicBezTo>
                    <a:cubicBezTo>
                      <a:pt x="25" y="32"/>
                      <a:pt x="27" y="32"/>
                      <a:pt x="28" y="32"/>
                    </a:cubicBezTo>
                    <a:close/>
                  </a:path>
                </a:pathLst>
              </a:custGeom>
              <a:solidFill>
                <a:srgbClr val="F8F8F8"/>
              </a:solidFill>
              <a:ln w="254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87880" tIns="43940" rIns="87880" bIns="4394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F3FBECDF-E2AD-F744-8684-4B8B52BAE1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272346" y="4002157"/>
                <a:ext cx="834438" cy="667550"/>
              </a:xfrm>
              <a:prstGeom prst="rect">
                <a:avLst/>
              </a:prstGeom>
            </p:spPr>
          </p:pic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FE275253-DF9F-FC4C-91FD-F652081323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398059" y="4463885"/>
                <a:ext cx="602091" cy="602091"/>
              </a:xfrm>
              <a:prstGeom prst="rect">
                <a:avLst/>
              </a:prstGeom>
            </p:spPr>
          </p:pic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4C9A705-5007-8244-AB45-025F9A3A4DF6}"/>
                </a:ext>
              </a:extLst>
            </p:cNvPr>
            <p:cNvSpPr txBox="1"/>
            <p:nvPr/>
          </p:nvSpPr>
          <p:spPr>
            <a:xfrm>
              <a:off x="8834500" y="4859151"/>
              <a:ext cx="761015" cy="37291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lvl="0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200"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latin typeface="Segoe UI" charset="0"/>
                  <a:ea typeface="Segoe UI" charset="0"/>
                  <a:cs typeface="Segoe UI" charset="0"/>
                </a:rPr>
                <a:t>Your API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42A9CDFA-6726-4EE6-AB6A-A9996A168D23}"/>
              </a:ext>
            </a:extLst>
          </p:cNvPr>
          <p:cNvGrpSpPr/>
          <p:nvPr/>
        </p:nvGrpSpPr>
        <p:grpSpPr>
          <a:xfrm>
            <a:off x="9784161" y="3921592"/>
            <a:ext cx="2407840" cy="1914035"/>
            <a:chOff x="8834500" y="3666280"/>
            <a:chExt cx="1966021" cy="156578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3BE5FD2-D29B-4DDC-9F8D-78C58B28609B}"/>
                </a:ext>
              </a:extLst>
            </p:cNvPr>
            <p:cNvGrpSpPr/>
            <p:nvPr/>
          </p:nvGrpSpPr>
          <p:grpSpPr>
            <a:xfrm>
              <a:off x="8979293" y="3666280"/>
              <a:ext cx="1821228" cy="1312305"/>
              <a:chOff x="-3272346" y="4002157"/>
              <a:chExt cx="1476378" cy="1063819"/>
            </a:xfrm>
          </p:grpSpPr>
          <p:sp>
            <p:nvSpPr>
              <p:cNvPr id="23" name="Cloud">
                <a:extLst>
                  <a:ext uri="{FF2B5EF4-FFF2-40B4-BE49-F238E27FC236}">
                    <a16:creationId xmlns:a16="http://schemas.microsoft.com/office/drawing/2014/main" id="{A45329DE-0223-4A44-9251-D65432DD18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975222" y="4133674"/>
                <a:ext cx="1075887" cy="718674"/>
              </a:xfrm>
              <a:custGeom>
                <a:avLst/>
                <a:gdLst>
                  <a:gd name="T0" fmla="*/ 28 w 120"/>
                  <a:gd name="T1" fmla="*/ 32 h 80"/>
                  <a:gd name="T2" fmla="*/ 60 w 120"/>
                  <a:gd name="T3" fmla="*/ 0 h 80"/>
                  <a:gd name="T4" fmla="*/ 90 w 120"/>
                  <a:gd name="T5" fmla="*/ 20 h 80"/>
                  <a:gd name="T6" fmla="*/ 90 w 120"/>
                  <a:gd name="T7" fmla="*/ 20 h 80"/>
                  <a:gd name="T8" fmla="*/ 120 w 120"/>
                  <a:gd name="T9" fmla="*/ 50 h 80"/>
                  <a:gd name="T10" fmla="*/ 90 w 120"/>
                  <a:gd name="T11" fmla="*/ 80 h 80"/>
                  <a:gd name="T12" fmla="*/ 24 w 120"/>
                  <a:gd name="T13" fmla="*/ 80 h 80"/>
                  <a:gd name="T14" fmla="*/ 0 w 120"/>
                  <a:gd name="T15" fmla="*/ 56 h 80"/>
                  <a:gd name="T16" fmla="*/ 24 w 120"/>
                  <a:gd name="T17" fmla="*/ 32 h 80"/>
                  <a:gd name="T18" fmla="*/ 28 w 120"/>
                  <a:gd name="T19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0" h="80">
                    <a:moveTo>
                      <a:pt x="28" y="32"/>
                    </a:moveTo>
                    <a:cubicBezTo>
                      <a:pt x="28" y="14"/>
                      <a:pt x="42" y="0"/>
                      <a:pt x="60" y="0"/>
                    </a:cubicBezTo>
                    <a:cubicBezTo>
                      <a:pt x="73" y="0"/>
                      <a:pt x="85" y="8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7" y="20"/>
                      <a:pt x="120" y="33"/>
                      <a:pt x="120" y="50"/>
                    </a:cubicBezTo>
                    <a:cubicBezTo>
                      <a:pt x="120" y="67"/>
                      <a:pt x="107" y="80"/>
                      <a:pt x="90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11" y="80"/>
                      <a:pt x="0" y="69"/>
                      <a:pt x="0" y="56"/>
                    </a:cubicBezTo>
                    <a:cubicBezTo>
                      <a:pt x="0" y="43"/>
                      <a:pt x="11" y="32"/>
                      <a:pt x="24" y="32"/>
                    </a:cubicBezTo>
                    <a:cubicBezTo>
                      <a:pt x="25" y="32"/>
                      <a:pt x="27" y="32"/>
                      <a:pt x="28" y="32"/>
                    </a:cubicBezTo>
                    <a:close/>
                  </a:path>
                </a:pathLst>
              </a:custGeom>
              <a:solidFill>
                <a:srgbClr val="F8F8F8"/>
              </a:solidFill>
              <a:ln w="254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87880" tIns="43940" rIns="87880" bIns="4394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14CE8EC3-3E88-4088-98DC-9EBF7BFA01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272346" y="4002157"/>
                <a:ext cx="834438" cy="667550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A61C5591-9B8E-4420-BC41-9BBAECBB6E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398059" y="4463885"/>
                <a:ext cx="602091" cy="602091"/>
              </a:xfrm>
              <a:prstGeom prst="rect">
                <a:avLst/>
              </a:prstGeom>
            </p:spPr>
          </p:pic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4CB4890-21F8-49A4-8C32-565DC6AA4D11}"/>
                </a:ext>
              </a:extLst>
            </p:cNvPr>
            <p:cNvSpPr txBox="1"/>
            <p:nvPr/>
          </p:nvSpPr>
          <p:spPr>
            <a:xfrm>
              <a:off x="8834500" y="4859151"/>
              <a:ext cx="1694445" cy="37291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lvl="0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200"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latin typeface="Segoe UI" charset="0"/>
                  <a:ea typeface="Segoe UI" charset="0"/>
                  <a:cs typeface="Segoe UI" charset="0"/>
                </a:rPr>
                <a:t>Microsoft Graph User API</a:t>
              </a: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8E04D4C8-3972-43D5-8233-B5E2A8A4C0E5}"/>
              </a:ext>
            </a:extLst>
          </p:cNvPr>
          <p:cNvSpPr/>
          <p:nvPr/>
        </p:nvSpPr>
        <p:spPr bwMode="auto">
          <a:xfrm>
            <a:off x="8571592" y="3999978"/>
            <a:ext cx="1281659" cy="1340281"/>
          </a:xfrm>
          <a:prstGeom prst="rect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Authorization Required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0E72C4E6-6D75-4304-91DE-465993238057}"/>
              </a:ext>
            </a:extLst>
          </p:cNvPr>
          <p:cNvSpPr/>
          <p:nvPr/>
        </p:nvSpPr>
        <p:spPr bwMode="auto">
          <a:xfrm>
            <a:off x="3364302" y="4401812"/>
            <a:ext cx="5147086" cy="553998"/>
          </a:xfrm>
          <a:prstGeom prst="right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3" name="Regular Pentagon 1">
            <a:extLst>
              <a:ext uri="{FF2B5EF4-FFF2-40B4-BE49-F238E27FC236}">
                <a16:creationId xmlns:a16="http://schemas.microsoft.com/office/drawing/2014/main" id="{1296FCAF-9424-44A9-82C6-48A2456CE64D}"/>
              </a:ext>
            </a:extLst>
          </p:cNvPr>
          <p:cNvSpPr/>
          <p:nvPr/>
        </p:nvSpPr>
        <p:spPr bwMode="auto">
          <a:xfrm>
            <a:off x="7622853" y="3325240"/>
            <a:ext cx="914400" cy="927040"/>
          </a:xfrm>
          <a:prstGeom prst="pentagon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1821" tIns="105456" rIns="131821" bIns="105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7214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753086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D970A-1E76-422A-9069-337A875A5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1" y="2979539"/>
            <a:ext cx="6540507" cy="553998"/>
          </a:xfrm>
        </p:spPr>
        <p:txBody>
          <a:bodyPr/>
          <a:lstStyle/>
          <a:p>
            <a:r>
              <a:rPr lang="en-US" dirty="0"/>
              <a:t>Let's talk about Authorization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DA7433-C9EE-4B44-A2A3-22CBEA88EBC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8067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7A8D-AD06-4344-B2FD-AEFE36A28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43" y="472760"/>
            <a:ext cx="11018520" cy="553998"/>
          </a:xfrm>
        </p:spPr>
        <p:txBody>
          <a:bodyPr/>
          <a:lstStyle/>
          <a:p>
            <a:r>
              <a:rPr lang="en-US"/>
              <a:t>Call the API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5A712B8-74CB-F549-A73E-FD5A1225D889}"/>
              </a:ext>
            </a:extLst>
          </p:cNvPr>
          <p:cNvGrpSpPr/>
          <p:nvPr/>
        </p:nvGrpSpPr>
        <p:grpSpPr>
          <a:xfrm>
            <a:off x="725775" y="3912578"/>
            <a:ext cx="2407839" cy="1914040"/>
            <a:chOff x="8834500" y="3666276"/>
            <a:chExt cx="1966020" cy="1565791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4CBCB37-E7DC-E541-BD07-735453D75AE0}"/>
                </a:ext>
              </a:extLst>
            </p:cNvPr>
            <p:cNvGrpSpPr/>
            <p:nvPr/>
          </p:nvGrpSpPr>
          <p:grpSpPr>
            <a:xfrm>
              <a:off x="8979292" y="3666276"/>
              <a:ext cx="1821228" cy="1312304"/>
              <a:chOff x="-3272346" y="4002157"/>
              <a:chExt cx="1476378" cy="1063819"/>
            </a:xfrm>
          </p:grpSpPr>
          <p:sp>
            <p:nvSpPr>
              <p:cNvPr id="29" name="Cloud">
                <a:extLst>
                  <a:ext uri="{FF2B5EF4-FFF2-40B4-BE49-F238E27FC236}">
                    <a16:creationId xmlns:a16="http://schemas.microsoft.com/office/drawing/2014/main" id="{A9B0C5CD-A826-5549-9DEC-528BC68BF2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975222" y="4133674"/>
                <a:ext cx="1075887" cy="718674"/>
              </a:xfrm>
              <a:custGeom>
                <a:avLst/>
                <a:gdLst>
                  <a:gd name="T0" fmla="*/ 28 w 120"/>
                  <a:gd name="T1" fmla="*/ 32 h 80"/>
                  <a:gd name="T2" fmla="*/ 60 w 120"/>
                  <a:gd name="T3" fmla="*/ 0 h 80"/>
                  <a:gd name="T4" fmla="*/ 90 w 120"/>
                  <a:gd name="T5" fmla="*/ 20 h 80"/>
                  <a:gd name="T6" fmla="*/ 90 w 120"/>
                  <a:gd name="T7" fmla="*/ 20 h 80"/>
                  <a:gd name="T8" fmla="*/ 120 w 120"/>
                  <a:gd name="T9" fmla="*/ 50 h 80"/>
                  <a:gd name="T10" fmla="*/ 90 w 120"/>
                  <a:gd name="T11" fmla="*/ 80 h 80"/>
                  <a:gd name="T12" fmla="*/ 24 w 120"/>
                  <a:gd name="T13" fmla="*/ 80 h 80"/>
                  <a:gd name="T14" fmla="*/ 0 w 120"/>
                  <a:gd name="T15" fmla="*/ 56 h 80"/>
                  <a:gd name="T16" fmla="*/ 24 w 120"/>
                  <a:gd name="T17" fmla="*/ 32 h 80"/>
                  <a:gd name="T18" fmla="*/ 28 w 120"/>
                  <a:gd name="T19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0" h="80">
                    <a:moveTo>
                      <a:pt x="28" y="32"/>
                    </a:moveTo>
                    <a:cubicBezTo>
                      <a:pt x="28" y="14"/>
                      <a:pt x="42" y="0"/>
                      <a:pt x="60" y="0"/>
                    </a:cubicBezTo>
                    <a:cubicBezTo>
                      <a:pt x="73" y="0"/>
                      <a:pt x="85" y="8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7" y="20"/>
                      <a:pt x="120" y="33"/>
                      <a:pt x="120" y="50"/>
                    </a:cubicBezTo>
                    <a:cubicBezTo>
                      <a:pt x="120" y="67"/>
                      <a:pt x="107" y="80"/>
                      <a:pt x="90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11" y="80"/>
                      <a:pt x="0" y="69"/>
                      <a:pt x="0" y="56"/>
                    </a:cubicBezTo>
                    <a:cubicBezTo>
                      <a:pt x="0" y="43"/>
                      <a:pt x="11" y="32"/>
                      <a:pt x="24" y="32"/>
                    </a:cubicBezTo>
                    <a:cubicBezTo>
                      <a:pt x="25" y="32"/>
                      <a:pt x="27" y="32"/>
                      <a:pt x="28" y="32"/>
                    </a:cubicBezTo>
                    <a:close/>
                  </a:path>
                </a:pathLst>
              </a:custGeom>
              <a:solidFill>
                <a:srgbClr val="F8F8F8"/>
              </a:solidFill>
              <a:ln w="254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87880" tIns="43940" rIns="87880" bIns="4394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F3FBECDF-E2AD-F744-8684-4B8B52BAE1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272346" y="4002157"/>
                <a:ext cx="834438" cy="667550"/>
              </a:xfrm>
              <a:prstGeom prst="rect">
                <a:avLst/>
              </a:prstGeom>
            </p:spPr>
          </p:pic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FE275253-DF9F-FC4C-91FD-F652081323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398059" y="4463885"/>
                <a:ext cx="602091" cy="602091"/>
              </a:xfrm>
              <a:prstGeom prst="rect">
                <a:avLst/>
              </a:prstGeom>
            </p:spPr>
          </p:pic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4C9A705-5007-8244-AB45-025F9A3A4DF6}"/>
                </a:ext>
              </a:extLst>
            </p:cNvPr>
            <p:cNvSpPr txBox="1"/>
            <p:nvPr/>
          </p:nvSpPr>
          <p:spPr>
            <a:xfrm>
              <a:off x="8834500" y="4859151"/>
              <a:ext cx="761015" cy="37291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lvl="0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200"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latin typeface="Segoe UI" charset="0"/>
                  <a:ea typeface="Segoe UI" charset="0"/>
                  <a:cs typeface="Segoe UI" charset="0"/>
                </a:rPr>
                <a:t>Your API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42A9CDFA-6726-4EE6-AB6A-A9996A168D23}"/>
              </a:ext>
            </a:extLst>
          </p:cNvPr>
          <p:cNvGrpSpPr/>
          <p:nvPr/>
        </p:nvGrpSpPr>
        <p:grpSpPr>
          <a:xfrm>
            <a:off x="9784161" y="3921592"/>
            <a:ext cx="2407840" cy="1914035"/>
            <a:chOff x="8834500" y="3666280"/>
            <a:chExt cx="1966021" cy="156578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3BE5FD2-D29B-4DDC-9F8D-78C58B28609B}"/>
                </a:ext>
              </a:extLst>
            </p:cNvPr>
            <p:cNvGrpSpPr/>
            <p:nvPr/>
          </p:nvGrpSpPr>
          <p:grpSpPr>
            <a:xfrm>
              <a:off x="8979293" y="3666280"/>
              <a:ext cx="1821228" cy="1312305"/>
              <a:chOff x="-3272346" y="4002157"/>
              <a:chExt cx="1476378" cy="1063819"/>
            </a:xfrm>
          </p:grpSpPr>
          <p:sp>
            <p:nvSpPr>
              <p:cNvPr id="23" name="Cloud">
                <a:extLst>
                  <a:ext uri="{FF2B5EF4-FFF2-40B4-BE49-F238E27FC236}">
                    <a16:creationId xmlns:a16="http://schemas.microsoft.com/office/drawing/2014/main" id="{A45329DE-0223-4A44-9251-D65432DD18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975222" y="4133674"/>
                <a:ext cx="1075887" cy="718674"/>
              </a:xfrm>
              <a:custGeom>
                <a:avLst/>
                <a:gdLst>
                  <a:gd name="T0" fmla="*/ 28 w 120"/>
                  <a:gd name="T1" fmla="*/ 32 h 80"/>
                  <a:gd name="T2" fmla="*/ 60 w 120"/>
                  <a:gd name="T3" fmla="*/ 0 h 80"/>
                  <a:gd name="T4" fmla="*/ 90 w 120"/>
                  <a:gd name="T5" fmla="*/ 20 h 80"/>
                  <a:gd name="T6" fmla="*/ 90 w 120"/>
                  <a:gd name="T7" fmla="*/ 20 h 80"/>
                  <a:gd name="T8" fmla="*/ 120 w 120"/>
                  <a:gd name="T9" fmla="*/ 50 h 80"/>
                  <a:gd name="T10" fmla="*/ 90 w 120"/>
                  <a:gd name="T11" fmla="*/ 80 h 80"/>
                  <a:gd name="T12" fmla="*/ 24 w 120"/>
                  <a:gd name="T13" fmla="*/ 80 h 80"/>
                  <a:gd name="T14" fmla="*/ 0 w 120"/>
                  <a:gd name="T15" fmla="*/ 56 h 80"/>
                  <a:gd name="T16" fmla="*/ 24 w 120"/>
                  <a:gd name="T17" fmla="*/ 32 h 80"/>
                  <a:gd name="T18" fmla="*/ 28 w 120"/>
                  <a:gd name="T19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0" h="80">
                    <a:moveTo>
                      <a:pt x="28" y="32"/>
                    </a:moveTo>
                    <a:cubicBezTo>
                      <a:pt x="28" y="14"/>
                      <a:pt x="42" y="0"/>
                      <a:pt x="60" y="0"/>
                    </a:cubicBezTo>
                    <a:cubicBezTo>
                      <a:pt x="73" y="0"/>
                      <a:pt x="85" y="8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107" y="20"/>
                      <a:pt x="120" y="33"/>
                      <a:pt x="120" y="50"/>
                    </a:cubicBezTo>
                    <a:cubicBezTo>
                      <a:pt x="120" y="67"/>
                      <a:pt x="107" y="80"/>
                      <a:pt x="90" y="80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11" y="80"/>
                      <a:pt x="0" y="69"/>
                      <a:pt x="0" y="56"/>
                    </a:cubicBezTo>
                    <a:cubicBezTo>
                      <a:pt x="0" y="43"/>
                      <a:pt x="11" y="32"/>
                      <a:pt x="24" y="32"/>
                    </a:cubicBezTo>
                    <a:cubicBezTo>
                      <a:pt x="25" y="32"/>
                      <a:pt x="27" y="32"/>
                      <a:pt x="28" y="32"/>
                    </a:cubicBezTo>
                    <a:close/>
                  </a:path>
                </a:pathLst>
              </a:custGeom>
              <a:solidFill>
                <a:srgbClr val="F8F8F8"/>
              </a:solidFill>
              <a:ln w="254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87880" tIns="43940" rIns="87880" bIns="4394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14CE8EC3-3E88-4088-98DC-9EBF7BFA01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272346" y="4002157"/>
                <a:ext cx="834438" cy="667550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A61C5591-9B8E-4420-BC41-9BBAECBB6E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398059" y="4463885"/>
                <a:ext cx="602091" cy="602091"/>
              </a:xfrm>
              <a:prstGeom prst="rect">
                <a:avLst/>
              </a:prstGeom>
            </p:spPr>
          </p:pic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4CB4890-21F8-49A4-8C32-565DC6AA4D11}"/>
                </a:ext>
              </a:extLst>
            </p:cNvPr>
            <p:cNvSpPr txBox="1"/>
            <p:nvPr/>
          </p:nvSpPr>
          <p:spPr>
            <a:xfrm>
              <a:off x="8834500" y="4859151"/>
              <a:ext cx="1694445" cy="37291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lvl="0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200">
                  <a:gradFill>
                    <a:gsLst>
                      <a:gs pos="2917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latin typeface="Segoe UI" charset="0"/>
                  <a:ea typeface="Segoe UI" charset="0"/>
                  <a:cs typeface="Segoe UI" charset="0"/>
                </a:rPr>
                <a:t>Microsoft Graph User API</a:t>
              </a:r>
            </a:p>
          </p:txBody>
        </p:sp>
      </p:grpSp>
      <p:sp>
        <p:nvSpPr>
          <p:cNvPr id="5" name="Arrow: Right 4">
            <a:extLst>
              <a:ext uri="{FF2B5EF4-FFF2-40B4-BE49-F238E27FC236}">
                <a16:creationId xmlns:a16="http://schemas.microsoft.com/office/drawing/2014/main" id="{0E72C4E6-6D75-4304-91DE-465993238057}"/>
              </a:ext>
            </a:extLst>
          </p:cNvPr>
          <p:cNvSpPr/>
          <p:nvPr/>
        </p:nvSpPr>
        <p:spPr bwMode="auto">
          <a:xfrm>
            <a:off x="3364302" y="4401812"/>
            <a:ext cx="6441024" cy="553998"/>
          </a:xfrm>
          <a:prstGeom prst="right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3" name="Regular Pentagon 1">
            <a:extLst>
              <a:ext uri="{FF2B5EF4-FFF2-40B4-BE49-F238E27FC236}">
                <a16:creationId xmlns:a16="http://schemas.microsoft.com/office/drawing/2014/main" id="{1296FCAF-9424-44A9-82C6-48A2456CE64D}"/>
              </a:ext>
            </a:extLst>
          </p:cNvPr>
          <p:cNvSpPr/>
          <p:nvPr/>
        </p:nvSpPr>
        <p:spPr bwMode="auto">
          <a:xfrm>
            <a:off x="7622853" y="3325240"/>
            <a:ext cx="914400" cy="927040"/>
          </a:xfrm>
          <a:prstGeom prst="pentagon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1821" tIns="105456" rIns="131821" bIns="105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7214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94479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CDAE425-98D5-4F6D-B631-451512054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 dirty="0">
                <a:cs typeface="Segoe UI"/>
              </a:rPr>
              <a:t>Protecting an API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E2CB60-8BF0-43C8-B7C9-3DE5169627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5039582"/>
          </a:xfrm>
          <a:prstGeom prst="rect">
            <a:avLst/>
          </a:prstGeom>
        </p:spPr>
        <p:txBody>
          <a:bodyPr vert="horz" wrap="square" lIns="0" tIns="0" rIns="0" bIns="0" rtlCol="0" anchor="t">
            <a:normAutofit/>
          </a:bodyPr>
          <a:lstStyle/>
          <a:p>
            <a:r>
              <a:rPr lang="en-US" dirty="0">
                <a:latin typeface="Segoe UI Semilight"/>
                <a:cs typeface="Segoe UI Semilight"/>
              </a:rPr>
              <a:t>For Labs and Exercises please refer to the link below -</a:t>
            </a:r>
          </a:p>
          <a:p>
            <a:endParaRPr lang="en-US" sz="2800" dirty="0"/>
          </a:p>
          <a:p>
            <a:r>
              <a:rPr lang="en-US" dirty="0">
                <a:solidFill>
                  <a:schemeClr val="accent5"/>
                </a:solidFill>
                <a:latin typeface="Segoe UI Semilight"/>
                <a:cs typeface="Segoe UI Semiligh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https://docs.microsoft.com/en-us/learn/modules/identity-secure-custom-api/</a:t>
            </a:r>
            <a:endParaRPr lang="en-US" dirty="0">
              <a:solidFill>
                <a:schemeClr val="accent5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21525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CDAE425-98D5-4F6D-B631-451512054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Coding OBO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E2CB60-8BF0-43C8-B7C9-3DE5169627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503958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sz="2800">
                <a:solidFill>
                  <a:schemeClr val="tx1"/>
                </a:solidFill>
              </a:rPr>
              <a:t>app = </a:t>
            </a:r>
            <a:r>
              <a:rPr lang="en-US" sz="2800" err="1">
                <a:solidFill>
                  <a:schemeClr val="tx1"/>
                </a:solidFill>
              </a:rPr>
              <a:t>ConfidentialClientApplicationBuilder.Create</a:t>
            </a:r>
            <a:r>
              <a:rPr lang="en-US" sz="2800">
                <a:solidFill>
                  <a:schemeClr val="tx1"/>
                </a:solidFill>
              </a:rPr>
              <a:t>(</a:t>
            </a:r>
            <a:r>
              <a:rPr lang="en-US" sz="2800" err="1">
                <a:solidFill>
                  <a:schemeClr val="tx1"/>
                </a:solidFill>
              </a:rPr>
              <a:t>config.ClientId</a:t>
            </a:r>
            <a:r>
              <a:rPr lang="en-US" sz="2800">
                <a:solidFill>
                  <a:schemeClr val="tx1"/>
                </a:solidFill>
              </a:rPr>
              <a:t>)</a:t>
            </a:r>
          </a:p>
          <a:p>
            <a:r>
              <a:rPr lang="en-US" sz="2800">
                <a:solidFill>
                  <a:schemeClr val="tx1"/>
                </a:solidFill>
              </a:rPr>
              <a:t>           .</a:t>
            </a:r>
            <a:r>
              <a:rPr lang="en-US" sz="2800" err="1">
                <a:solidFill>
                  <a:schemeClr val="tx1"/>
                </a:solidFill>
              </a:rPr>
              <a:t>WithClientSecret</a:t>
            </a:r>
            <a:r>
              <a:rPr lang="en-US" sz="2800">
                <a:solidFill>
                  <a:schemeClr val="tx1"/>
                </a:solidFill>
              </a:rPr>
              <a:t>(</a:t>
            </a:r>
            <a:r>
              <a:rPr lang="en-US" sz="2800" err="1">
                <a:solidFill>
                  <a:schemeClr val="tx1"/>
                </a:solidFill>
              </a:rPr>
              <a:t>config.ClientSecret</a:t>
            </a:r>
            <a:r>
              <a:rPr lang="en-US" sz="2800">
                <a:solidFill>
                  <a:schemeClr val="tx1"/>
                </a:solidFill>
              </a:rPr>
              <a:t>) //TODO do this with cert ;)</a:t>
            </a:r>
          </a:p>
          <a:p>
            <a:r>
              <a:rPr lang="en-US" sz="2800">
                <a:solidFill>
                  <a:schemeClr val="tx1"/>
                </a:solidFill>
              </a:rPr>
              <a:t>           .Build();</a:t>
            </a:r>
          </a:p>
          <a:p>
            <a:endParaRPr lang="en-US"/>
          </a:p>
          <a:p>
            <a:endParaRPr lang="en-US" sz="2800">
              <a:solidFill>
                <a:schemeClr val="tx1"/>
              </a:solidFill>
            </a:endParaRPr>
          </a:p>
          <a:p>
            <a:endParaRPr lang="en-US" sz="2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8982763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CDAE425-98D5-4F6D-B631-451512054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Coding OBO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E2CB60-8BF0-43C8-B7C9-3DE5169627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503958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sz="2400" dirty="0"/>
              <a:t>X509Certificate2 certificate = </a:t>
            </a:r>
            <a:r>
              <a:rPr lang="en-US" sz="2400" dirty="0" err="1"/>
              <a:t>ReadCertificate</a:t>
            </a:r>
            <a:r>
              <a:rPr lang="en-US" sz="2400" dirty="0"/>
              <a:t>(</a:t>
            </a:r>
            <a:r>
              <a:rPr lang="en-US" sz="2400" dirty="0" err="1"/>
              <a:t>config.CertificateName</a:t>
            </a:r>
            <a:r>
              <a:rPr lang="en-US" sz="2400" dirty="0"/>
              <a:t>);</a:t>
            </a:r>
          </a:p>
          <a:p>
            <a:r>
              <a:rPr lang="en-US" sz="2400" dirty="0"/>
              <a:t>app = </a:t>
            </a:r>
            <a:r>
              <a:rPr lang="en-US" sz="2400" dirty="0" err="1"/>
              <a:t>ConfidentialClientApplicationBuilder.Create</a:t>
            </a:r>
            <a:r>
              <a:rPr lang="en-US" sz="2400" dirty="0"/>
              <a:t>(</a:t>
            </a:r>
            <a:r>
              <a:rPr lang="en-US" sz="2400" dirty="0" err="1"/>
              <a:t>config.ClientId</a:t>
            </a:r>
            <a:r>
              <a:rPr lang="en-US" sz="2400" dirty="0"/>
              <a:t>)</a:t>
            </a:r>
          </a:p>
          <a:p>
            <a:r>
              <a:rPr lang="en-US" sz="2400" dirty="0"/>
              <a:t>    .</a:t>
            </a:r>
            <a:r>
              <a:rPr lang="en-US" sz="2400" dirty="0" err="1"/>
              <a:t>WithCertificate</a:t>
            </a:r>
            <a:r>
              <a:rPr lang="en-US" sz="2400" dirty="0"/>
              <a:t>(certificate)</a:t>
            </a:r>
          </a:p>
          <a:p>
            <a:r>
              <a:rPr lang="en-US" sz="2400" dirty="0"/>
              <a:t>    .Build();</a:t>
            </a:r>
          </a:p>
          <a:p>
            <a:endParaRPr lang="en-US" sz="2400" dirty="0"/>
          </a:p>
          <a:p>
            <a:r>
              <a:rPr lang="en-US" sz="2400" dirty="0"/>
              <a:t>var result = await </a:t>
            </a:r>
            <a:r>
              <a:rPr lang="en-US" sz="2400" dirty="0" err="1"/>
              <a:t>app.AcquireTokenOnBehalfOf</a:t>
            </a:r>
            <a:r>
              <a:rPr lang="en-US" sz="2400" dirty="0"/>
              <a:t>(scopes, new </a:t>
            </a:r>
            <a:r>
              <a:rPr lang="en-US" sz="2400" dirty="0" err="1"/>
              <a:t>UserAssertion</a:t>
            </a:r>
            <a:r>
              <a:rPr lang="en-US" sz="2400" dirty="0"/>
              <a:t>(</a:t>
            </a:r>
            <a:r>
              <a:rPr lang="en-US" sz="2400" dirty="0" err="1"/>
              <a:t>accesstoken</a:t>
            </a:r>
            <a:r>
              <a:rPr lang="en-US" sz="2400" dirty="0"/>
              <a:t>))</a:t>
            </a:r>
          </a:p>
          <a:p>
            <a:r>
              <a:rPr lang="en-US" sz="2400" dirty="0"/>
              <a:t>                    .</a:t>
            </a:r>
            <a:r>
              <a:rPr lang="en-US" sz="2400" dirty="0" err="1"/>
              <a:t>ExecuteAsync</a:t>
            </a:r>
            <a:r>
              <a:rPr lang="en-US" sz="2400" dirty="0"/>
              <a:t>()</a:t>
            </a:r>
          </a:p>
          <a:p>
            <a:r>
              <a:rPr lang="en-US" sz="2400" dirty="0"/>
              <a:t>                    .</a:t>
            </a:r>
            <a:r>
              <a:rPr lang="en-US" sz="2400" dirty="0" err="1"/>
              <a:t>ConfigureAwait</a:t>
            </a:r>
            <a:r>
              <a:rPr lang="en-US" sz="2400" dirty="0"/>
              <a:t>(false);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2554795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8801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E9A38-5B61-B540-8FF1-7FF552B3A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Securing web APIs with Microsoft identity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5B6C03-C702-2742-A36F-E7FE3EBB7B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5995" y="1882552"/>
            <a:ext cx="11306469" cy="1025869"/>
          </a:xfrm>
        </p:spPr>
        <p:txBody>
          <a:bodyPr/>
          <a:lstStyle/>
          <a:p>
            <a:r>
              <a:rPr lang="en-US"/>
              <a:t>Secure custom web APIs to protect LOB systems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BBDEAB-700B-114C-800B-D5264A29C6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6550" y="2602071"/>
            <a:ext cx="7470207" cy="3635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53208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Protecting an API with Azure AD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942344"/>
          </a:xfrm>
        </p:spPr>
        <p:txBody>
          <a:bodyPr/>
          <a:lstStyle/>
          <a:p>
            <a:r>
              <a:rPr lang="en-US" noProof="0" dirty="0"/>
              <a:t>Register the API as an app in Azure AD</a:t>
            </a:r>
          </a:p>
          <a:p>
            <a:pPr lvl="1"/>
            <a:r>
              <a:rPr lang="en-US" noProof="0" dirty="0"/>
              <a:t>Define the </a:t>
            </a:r>
            <a:r>
              <a:rPr lang="en-US" b="1" noProof="0" dirty="0"/>
              <a:t>delegated</a:t>
            </a:r>
            <a:r>
              <a:rPr lang="en-US" noProof="0" dirty="0"/>
              <a:t> permissions your API exposes in the App Reg portal</a:t>
            </a:r>
          </a:p>
          <a:p>
            <a:pPr lvl="2"/>
            <a:r>
              <a:rPr lang="en-US" dirty="0"/>
              <a:t>Help developers using your API to keep to least-privilege</a:t>
            </a:r>
          </a:p>
          <a:p>
            <a:pPr lvl="2"/>
            <a:r>
              <a:rPr lang="en-US" dirty="0"/>
              <a:t>Avoid “do everything” permissions where possible</a:t>
            </a:r>
          </a:p>
          <a:p>
            <a:pPr lvl="2"/>
            <a:r>
              <a:rPr lang="en-US" dirty="0"/>
              <a:t>Be conservative with permissions users can consent to</a:t>
            </a:r>
          </a:p>
          <a:p>
            <a:pPr marL="228600" lvl="1" indent="0">
              <a:buNone/>
            </a:pPr>
            <a:endParaRPr lang="en-US" dirty="0"/>
          </a:p>
          <a:p>
            <a:r>
              <a:rPr lang="en-US" dirty="0"/>
              <a:t>Apply and enforce permissions!</a:t>
            </a:r>
          </a:p>
          <a:p>
            <a:pPr lvl="1"/>
            <a:r>
              <a:rPr lang="en-US" dirty="0"/>
              <a:t>Delegated permissions must not exceed what the signed-in user is allowed to do.</a:t>
            </a:r>
          </a:p>
        </p:txBody>
      </p:sp>
    </p:spTree>
    <p:extLst>
      <p:ext uri="{BB962C8B-B14F-4D97-AF65-F5344CB8AC3E}">
        <p14:creationId xmlns:p14="http://schemas.microsoft.com/office/powerpoint/2010/main" val="4017710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A76336-929B-425E-8954-2782B50FF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Let’s look at the portal</a:t>
            </a:r>
          </a:p>
        </p:txBody>
      </p:sp>
    </p:spTree>
    <p:extLst>
      <p:ext uri="{BB962C8B-B14F-4D97-AF65-F5344CB8AC3E}">
        <p14:creationId xmlns:p14="http://schemas.microsoft.com/office/powerpoint/2010/main" val="1704969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89723-D6DE-4E1D-BC74-13F71B4A2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Validating access tokens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790F89-3676-4F24-BED1-7BA79ECF25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4345805"/>
          </a:xfr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Use a library for signature verification and JWT decoding.</a:t>
            </a:r>
          </a:p>
          <a:p>
            <a:pPr lvl="1"/>
            <a:r>
              <a:rPr lang="en-US" dirty="0"/>
              <a:t>Attempting to implement this yourself is a security risk.</a:t>
            </a:r>
          </a:p>
          <a:p>
            <a:pPr lvl="1"/>
            <a:endParaRPr lang="en-US" dirty="0"/>
          </a:p>
          <a:p>
            <a:r>
              <a:rPr lang="en-US" dirty="0"/>
              <a:t>General guidelines</a:t>
            </a:r>
          </a:p>
          <a:p>
            <a:pPr lvl="1"/>
            <a:r>
              <a:rPr lang="en-US" dirty="0"/>
              <a:t>The audience (</a:t>
            </a:r>
            <a:r>
              <a:rPr lang="en-US" dirty="0" err="1"/>
              <a:t>aud</a:t>
            </a:r>
            <a:r>
              <a:rPr lang="en-US" dirty="0"/>
              <a:t>) must identify the service reading the token</a:t>
            </a:r>
          </a:p>
          <a:p>
            <a:pPr lvl="1"/>
            <a:r>
              <a:rPr lang="en-US" dirty="0"/>
              <a:t>The issuer (</a:t>
            </a:r>
            <a:r>
              <a:rPr lang="en-US" dirty="0" err="1"/>
              <a:t>iss</a:t>
            </a:r>
            <a:r>
              <a:rPr lang="en-US" dirty="0"/>
              <a:t>) must be the trusted issuer (e.g. an Azure AD tenant).</a:t>
            </a:r>
          </a:p>
          <a:p>
            <a:pPr lvl="1"/>
            <a:r>
              <a:rPr lang="en-US" dirty="0"/>
              <a:t>The token must be valid (</a:t>
            </a:r>
            <a:r>
              <a:rPr lang="en-US" dirty="0" err="1"/>
              <a:t>nbf</a:t>
            </a:r>
            <a:r>
              <a:rPr lang="en-US" dirty="0"/>
              <a:t> &lt; now) and not expired (exp &gt; now).</a:t>
            </a:r>
          </a:p>
          <a:p>
            <a:pPr lvl="1"/>
            <a:r>
              <a:rPr lang="en-US" dirty="0"/>
              <a:t>Do </a:t>
            </a:r>
            <a:r>
              <a:rPr lang="en-US" i="1" dirty="0"/>
              <a:t>not</a:t>
            </a:r>
            <a:r>
              <a:rPr lang="en-US" dirty="0"/>
              <a:t> accept the “none” signature algorithm.</a:t>
            </a:r>
          </a:p>
          <a:p>
            <a:pPr lvl="2"/>
            <a:endParaRPr lang="en-US" dirty="0"/>
          </a:p>
          <a:p>
            <a:r>
              <a:rPr lang="en-US" dirty="0"/>
              <a:t>More details in the documentation</a:t>
            </a:r>
          </a:p>
          <a:p>
            <a:pPr lvl="1"/>
            <a:r>
              <a:rPr lang="en-US" dirty="0">
                <a:hlinkClick r:id="rId3"/>
              </a:rPr>
              <a:t>https://docs.microsoft.com/azure/active-directory/develop/v2-id-and-access-tokens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72841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 Roles for Apps</a:t>
            </a:r>
            <a:br>
              <a:rPr lang="en-US" dirty="0"/>
            </a:br>
            <a:r>
              <a:rPr lang="en-US" sz="3600" dirty="0"/>
              <a:t>(Application Permissions)</a:t>
            </a:r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8C45A1-CAE9-46B2-960E-2162D26A63A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E73450-60A8-4045-845C-4E9E27F5149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E778C6A9-B447-4688-9B6E-A8C0A160D46C}"/>
              </a:ext>
            </a:extLst>
          </p:cNvPr>
          <p:cNvSpPr txBox="1">
            <a:spLocks/>
          </p:cNvSpPr>
          <p:nvPr/>
        </p:nvSpPr>
        <p:spPr>
          <a:xfrm>
            <a:off x="1425208" y="5918328"/>
            <a:ext cx="8652338" cy="785741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 algn="ctr"/>
            <a:r>
              <a:rPr lang="en-US" sz="400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http://aka.ms/approles</a:t>
            </a:r>
            <a:endParaRPr kumimoji="0" lang="en-US" sz="4000" b="0" i="0" u="none" strike="noStrike" kern="1200" cap="none" spc="-100" normalizeH="0" baseline="0" noProof="0">
              <a:ln w="3175">
                <a:noFill/>
              </a:ln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235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5-50203_Microsoft_Ignite_Templat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1600" dirty="0">
            <a:gradFill>
              <a:gsLst>
                <a:gs pos="40075">
                  <a:srgbClr val="FFFFFF"/>
                </a:gs>
                <a:gs pos="3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8_16x9_Breakout_Template.potx" id="{C7000453-3526-4386-9DA2-46B29A4A4A92}" vid="{534B2013-2CEB-4777-BD7E-60DC2D4FD2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0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1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2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3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4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5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6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7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3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4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5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6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7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8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9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2774</Words>
  <Application>Microsoft Office PowerPoint</Application>
  <PresentationFormat>Widescreen</PresentationFormat>
  <Paragraphs>412</Paragraphs>
  <Slides>44</Slides>
  <Notes>39</Notes>
  <HiddenSlides>3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44</vt:i4>
      </vt:variant>
    </vt:vector>
  </HeadingPairs>
  <TitlesOfParts>
    <vt:vector size="55" baseType="lpstr">
      <vt:lpstr>Arial</vt:lpstr>
      <vt:lpstr>Calibri</vt:lpstr>
      <vt:lpstr>Calibri Light</vt:lpstr>
      <vt:lpstr>Consolas</vt:lpstr>
      <vt:lpstr>Segoe UI</vt:lpstr>
      <vt:lpstr>Segoe UI Light</vt:lpstr>
      <vt:lpstr>Segoe UI Semibold</vt:lpstr>
      <vt:lpstr>Segoe UI Semilight</vt:lpstr>
      <vt:lpstr>Wingdings</vt:lpstr>
      <vt:lpstr>5-50203_Microsoft_Ignite_Template</vt:lpstr>
      <vt:lpstr>Office Theme</vt:lpstr>
      <vt:lpstr>PowerPoint Presentation</vt:lpstr>
      <vt:lpstr>Before we get started</vt:lpstr>
      <vt:lpstr>Protecting an API</vt:lpstr>
      <vt:lpstr>Let's talk about Authorization</vt:lpstr>
      <vt:lpstr>Securing web APIs with Microsoft identity</vt:lpstr>
      <vt:lpstr>Protecting an API with Azure AD</vt:lpstr>
      <vt:lpstr>Let’s look at the portal</vt:lpstr>
      <vt:lpstr>Validating access tokens</vt:lpstr>
      <vt:lpstr>App Roles for Apps (Application Permissions)</vt:lpstr>
      <vt:lpstr>Application Permissions</vt:lpstr>
      <vt:lpstr>App Roles for apps</vt:lpstr>
      <vt:lpstr>Microsoft Graph </vt:lpstr>
      <vt:lpstr>Declare roles in App Manifest</vt:lpstr>
      <vt:lpstr>   Add (Assign) them via Api permissions  </vt:lpstr>
      <vt:lpstr>Add (Assign) them via Api permissions  </vt:lpstr>
      <vt:lpstr>Grant admin consent</vt:lpstr>
      <vt:lpstr>Request for role in your code</vt:lpstr>
      <vt:lpstr>Granted roles are provided in the ‘roles’ claim</vt:lpstr>
      <vt:lpstr>Verify and use roles in your code</vt:lpstr>
      <vt:lpstr>App Roles for Apps</vt:lpstr>
      <vt:lpstr>Cactus API example</vt:lpstr>
      <vt:lpstr>Cactus API example</vt:lpstr>
      <vt:lpstr>Cactus API example</vt:lpstr>
      <vt:lpstr>Cactus API example</vt:lpstr>
      <vt:lpstr>Cactus API example</vt:lpstr>
      <vt:lpstr>Cactus API example</vt:lpstr>
      <vt:lpstr>What happens when one API needs to call another API?</vt:lpstr>
      <vt:lpstr>API calling another API</vt:lpstr>
      <vt:lpstr>App has an authenticated user and a token to call API</vt:lpstr>
      <vt:lpstr>Call the API</vt:lpstr>
      <vt:lpstr>Call the API</vt:lpstr>
      <vt:lpstr>Call the API</vt:lpstr>
      <vt:lpstr>Call the API</vt:lpstr>
      <vt:lpstr>Call the API</vt:lpstr>
      <vt:lpstr>Call the API</vt:lpstr>
      <vt:lpstr>Call the API</vt:lpstr>
      <vt:lpstr>Call the API</vt:lpstr>
      <vt:lpstr>Call the API</vt:lpstr>
      <vt:lpstr>Call the API</vt:lpstr>
      <vt:lpstr>Call the API</vt:lpstr>
      <vt:lpstr>Protecting an API</vt:lpstr>
      <vt:lpstr>Coding OBO</vt:lpstr>
      <vt:lpstr>Coding OBO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modified xsi:type="dcterms:W3CDTF">2021-05-13T13:36:45Z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2021-05-13T13:36:44Z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fdd981eb-dc92-46fa-b0a1-7da96a275131</vt:lpwstr>
  </property>
  <property fmtid="{D5CDD505-2E9C-101B-9397-08002B2CF9AE}" pid="8" name="MSIP_Label_f42aa342-8706-4288-bd11-ebb85995028c_ContentBits">
    <vt:lpwstr>0</vt:lpwstr>
  </property>
</Properties>
</file>

<file path=docProps/thumbnail.jpeg>
</file>